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handoutMasterIdLst>
    <p:handoutMasterId r:id="rId31"/>
  </p:handoutMasterIdLst>
  <p:sldIdLst>
    <p:sldId id="3467" r:id="rId4"/>
    <p:sldId id="258" r:id="rId6"/>
    <p:sldId id="3559" r:id="rId7"/>
    <p:sldId id="3546" r:id="rId8"/>
    <p:sldId id="3543" r:id="rId9"/>
    <p:sldId id="3545" r:id="rId10"/>
    <p:sldId id="3555" r:id="rId11"/>
    <p:sldId id="3556" r:id="rId12"/>
    <p:sldId id="3557" r:id="rId13"/>
    <p:sldId id="3544" r:id="rId14"/>
    <p:sldId id="3547" r:id="rId15"/>
    <p:sldId id="3463" r:id="rId16"/>
    <p:sldId id="3542" r:id="rId17"/>
    <p:sldId id="3558" r:id="rId18"/>
    <p:sldId id="3554" r:id="rId19"/>
    <p:sldId id="3590" r:id="rId20"/>
    <p:sldId id="3579" r:id="rId21"/>
    <p:sldId id="3580" r:id="rId22"/>
    <p:sldId id="3581" r:id="rId23"/>
    <p:sldId id="3575" r:id="rId24"/>
    <p:sldId id="3578" r:id="rId25"/>
    <p:sldId id="3576" r:id="rId26"/>
    <p:sldId id="3548" r:id="rId27"/>
    <p:sldId id="3551" r:id="rId28"/>
    <p:sldId id="3560" r:id="rId29"/>
    <p:sldId id="3552" r:id="rId30"/>
  </p:sldIdLst>
  <p:sldSz cx="12192000" cy="6858000"/>
  <p:notesSz cx="6797675" cy="992632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Hu" initials="J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FF7"/>
    <a:srgbClr val="F6CD59"/>
    <a:srgbClr val="8F122A"/>
    <a:srgbClr val="D5DDE4"/>
    <a:srgbClr val="D6DDE5"/>
    <a:srgbClr val="0432FF"/>
    <a:srgbClr val="ADB9CA"/>
    <a:srgbClr val="203864"/>
    <a:srgbClr val="2F5597"/>
    <a:srgbClr val="222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50" autoAdjust="0"/>
    <p:restoredTop sz="60894" autoAdjust="0"/>
  </p:normalViewPr>
  <p:slideViewPr>
    <p:cSldViewPr snapToGrid="0">
      <p:cViewPr varScale="1">
        <p:scale>
          <a:sx n="82" d="100"/>
          <a:sy n="82" d="100"/>
        </p:scale>
        <p:origin x="1416" y="160"/>
      </p:cViewPr>
      <p:guideLst>
        <p:guide orient="horz" pos="2175"/>
        <p:guide pos="3886"/>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B8C5E742-CC85-4ABE-AF43-EEDC6A9108E3}" type="datetimeFigureOut">
              <a:rPr lang="zh-CN" altLang="en-US" smtClean="0"/>
            </a:fld>
            <a:endParaRPr lang="zh-CN" altLang="en-US"/>
          </a:p>
        </p:txBody>
      </p:sp>
      <p:sp>
        <p:nvSpPr>
          <p:cNvPr id="4" name="页脚占位符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DFCA3C27-C577-4611-A41D-EF6088FFC2F2}"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EDC4BC0-1F4D-4BD8-A38E-A5A53B182F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813948-FDA6-4522-80AF-4BE96CF68D5D}"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dirty="0"/>
              <a:t>Good</a:t>
            </a:r>
            <a:r>
              <a:rPr lang="zh-CN" altLang="en-US" dirty="0"/>
              <a:t> </a:t>
            </a:r>
            <a:r>
              <a:rPr lang="en-US" altLang="zh-CN" dirty="0"/>
              <a:t>evening</a:t>
            </a:r>
            <a:r>
              <a:rPr lang="zh-CN" altLang="en-US" dirty="0"/>
              <a:t> </a:t>
            </a:r>
            <a:r>
              <a:rPr lang="en-US" altLang="zh-CN" dirty="0"/>
              <a:t>everyone! We are so happy to share our team work with you. I am YANG </a:t>
            </a:r>
            <a:r>
              <a:rPr lang="en-US" altLang="zh-CN" dirty="0" err="1"/>
              <a:t>tongxi</a:t>
            </a:r>
            <a:r>
              <a:rPr lang="en-US" altLang="zh-CN" dirty="0"/>
              <a:t>, I’m sun…</a:t>
            </a:r>
            <a:endParaRPr lang="en-US" altLang="zh-CN" dirty="0"/>
          </a:p>
          <a:p>
            <a:endParaRPr lang="en-US" altLang="zh-CN" dirty="0"/>
          </a:p>
          <a:p>
            <a:r>
              <a:rPr lang="en-US" altLang="zh-CN" dirty="0"/>
              <a:t>Our research focus on the networks related to math academic performance.</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The MRI data collection involves four tasks, each measuring a different ability. Working memory is checked with the N-back task, emotion recognition with the Emotion Face Matching task, attention with the Attention Network Test, and risk decision-making with the Balloon Analogue Risk Task. We won't go into details due to time constraints.</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Working memory is assessed using the N-back task, which measures an individual's working memory ability by controlling different working memory load conditions. The task consists of three different workload conditions (0-back, 1-back, and 2-back), each condition consisting of 4 blocks, for a total of 12 blocks. In each block, the subject first sees a prompt about the current block (0-back, 1-back, and 2-back) for 2 seconds. Then a sequence of 15 random numbers is presented, each of which is displayed for 400 milliseconds. In the case of 0-back, the subject needs to respond to the number "1" by pressing the key. In the condition of 1-back, the subject needs to respond to the number that is the same as the previous number. In the condition of 2-back, the subject needs to respond to the number that is the same as the two previous numbers. </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The experimental paradigm of emotion recognition uses the Emotion Face Matching task, which consists of an emotion condition and a control condition. Each condition contains 5 blocks, and each block contains 6 trials. In each block, the subject first sees a prompt about the current block (emotion matching/graphic matching), indicating whether the next task is to identify facial emotions or graphic directions. The prompt is presented for 5 seconds. In each block, 6 trials are presented one by one, each trial is presented for 5 seconds. The subject needs to choose the stimulus with the same emotion or graphic direction as the target stimulus from the two stimuli.</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The experimental paradigm of attention ability adopts the Attention Network Test, which consists of a cue presentation phase (no cue, double cue, spatial position cue and center cue) and a flanker task phase (consistent and inconsistent), with a total of six different trials. Because the task lasts for a long time, it is divided into two phases, each including 96 trials. At the beginning of each trial, the subject first sees a fixation point, which lasts between 400 and 1000 milliseconds. Then the cue will be presented for 150 milliseconds. The clues are divided into: (1) no cue; (2) double cue: two asterisks appear in the upper and lower positions; 3) spatial cue: one asterisk appears in the upper or lower position; (4) center cue: one asterisk appears in the center position. Then a fixation point is presented again for 450 milliseconds. Next, the subject will see a row of small fish and needs to judge the direction of the fish in the middle position. The directions of the surrounding non-target small fish and the target small fish may be consistent or inconsistent, which constitutes the two conditions of the flanker condition. Feedback will be presented after 999 milliseconds. If the subject responds correctly, the fish in the middle position will spit bubbles. </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The experimental paradigm of risk decision-making uses the Balloon Analogue Risk Task, which simulates the decision-making process of risk situations in real life by inflating a balloon. In each trial, the subject needs to press a button to inflate the balloon (key 1) or stop inflating (key 2). Each time the balloon is inflated, it expands a little bit, and the subject's reward increases by 1 yuan. The larger the balloon, the greater the possibility of explosion. If it exceeds the preset maximum value, it will explode. If the subject does not respond for a long time (3 seconds), the balloon will also explode, and the reward obtained in this round will be cleared. The subject needs to obtain the maximum benefit by inflating and stopping inflating at the appropriate time. The stage of choosing whether to inflate is the "reward-risk trade-off" condition, the interface of reward feedback that appears after the subject decides to stop inflating is the "reward processing" condition, and the interface of balloon explosion is the "risk processing" condition. </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Next</a:t>
            </a:r>
            <a:r>
              <a:rPr kumimoji="1" lang="zh-CN" altLang="en-US" dirty="0"/>
              <a:t>， </a:t>
            </a:r>
            <a:r>
              <a:rPr kumimoji="1" lang="en-US" altLang="zh-CN" dirty="0"/>
              <a:t>our</a:t>
            </a:r>
            <a:r>
              <a:rPr kumimoji="1" lang="zh-CN" altLang="en-US" dirty="0"/>
              <a:t> </a:t>
            </a:r>
            <a:r>
              <a:rPr kumimoji="1" lang="en-US" altLang="zh-CN" dirty="0"/>
              <a:t>methods</a:t>
            </a:r>
            <a:r>
              <a:rPr kumimoji="1" lang="zh-CN" altLang="en-US" dirty="0"/>
              <a:t> </a:t>
            </a:r>
            <a:r>
              <a:rPr kumimoji="1" lang="en-US" altLang="zh-CN" dirty="0"/>
              <a:t>and results</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First, let’s  have a look of our overall workflow:</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All MRI data were processed using the same standard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with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fMRIPrep1.4.1. </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We use  Shen template to extract the average BOLD signal of all voxels in ROI,  the Pearson correlation between regions was calculated. And we map 268 ROIs to 8 networks. In the first study, we modeled the four tasks at the ROI level and then merged 4 tasks at the network level. In the second study, we conducted network-level test.</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The Shen 268 template includes the cerebral cortex, subcutaneous tissue, and cerebellum.</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the average signals of white matter and cerebrospinal fluid in the preprocessing output results, and</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The image sequence was then time-aligned and the image deformation was adjusted according to the field map. Finally, the task image was registered with the structural image and further standardized to the standard spatial template (Montreal Neurological Institute, MNI). After smoothing with a Gaussian kernel with a full-width half-maximum (FWHM) of 6 mm, the noise was further processed using ICA-based Automatic Removal of Motion Artifacts (ICA-AROMA), and the average signal of white matter and cerebrospinal fluid and various head motion parameters were output.</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For study 1, we </a:t>
            </a:r>
            <a:r>
              <a:rPr lang="en-US" altLang="zh-CN" dirty="0" err="1"/>
              <a:t>investgate</a:t>
            </a:r>
            <a:r>
              <a:rPr lang="en-US" altLang="zh-CN" dirty="0"/>
              <a:t> </a:t>
            </a:r>
            <a:r>
              <a:rPr lang="en-US" altLang="zh-CN" sz="1200" b="1" i="1" dirty="0">
                <a:latin typeface="Times New Roman" panose="02020603050405020304" pitchFamily="18" charset="0"/>
                <a:cs typeface="Times New Roman" panose="02020603050405020304" pitchFamily="18" charset="0"/>
                <a:sym typeface="+mn-lt"/>
              </a:rPr>
              <a:t>the relationship between multiple tasks and mathematics performance. </a:t>
            </a:r>
            <a:r>
              <a:rPr lang="en-US" altLang="zh-CN" dirty="0"/>
              <a:t>our model are under the framework of CPM, which is a protocol</a:t>
            </a:r>
            <a:r>
              <a:rPr lang="zh-CN" altLang="en-US" dirty="0"/>
              <a:t> </a:t>
            </a:r>
            <a:r>
              <a:rPr lang="en-US" altLang="zh-CN" dirty="0"/>
              <a:t>form</a:t>
            </a:r>
            <a:r>
              <a:rPr lang="zh-CN" altLang="en-US" dirty="0"/>
              <a:t> </a:t>
            </a:r>
            <a:r>
              <a:rPr lang="en-US" altLang="zh-CN" dirty="0"/>
              <a:t>nature, it involves 4 steps.</a:t>
            </a:r>
            <a:endParaRPr lang="en-US" altLang="zh-CN" dirty="0">
              <a:solidFill>
                <a:srgbClr val="141413"/>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rgbClr val="141413"/>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141413"/>
                </a:solidFill>
                <a:latin typeface="Calibri" panose="020F0502020204030204" pitchFamily="34" charset="0"/>
                <a:cs typeface="Calibri" panose="020F0502020204030204" pitchFamily="34" charset="0"/>
              </a:rPr>
              <a:t>We first reproduced their code and used it on our dataset, then made some adjustments based on the characteristics of our data.</a:t>
            </a:r>
            <a:endParaRPr lang="en-US" altLang="zh-CN" dirty="0">
              <a:solidFill>
                <a:srgbClr val="141413"/>
              </a:solidFill>
              <a:latin typeface="Calibri" panose="020F0502020204030204" pitchFamily="34" charset="0"/>
              <a:cs typeface="Calibri" panose="020F050202020403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dirty="0"/>
              <a:t>When we fit our model according to the original CPM, we found that the results were not so ideal. You can see that the r square is very low</a:t>
            </a:r>
            <a:r>
              <a:rPr lang="zh-CN" altLang="en-US" dirty="0"/>
              <a:t>。</a:t>
            </a:r>
            <a:endParaRPr lang="en-US" altLang="zh-CN" dirty="0"/>
          </a:p>
          <a:p>
            <a:endParaRPr lang="en-US" altLang="zh-CN" dirty="0"/>
          </a:p>
          <a:p>
            <a:r>
              <a:rPr lang="en-US" altLang="zh-CN" dirty="0"/>
              <a:t>Considering our data, we have about</a:t>
            </a:r>
            <a:r>
              <a:rPr lang="zh-CN" altLang="en-US" dirty="0"/>
              <a:t> </a:t>
            </a:r>
            <a:r>
              <a:rPr lang="en-US" altLang="zh-CN" sz="1200" b="0" i="0" u="none" strike="noStrike" kern="1200" dirty="0">
                <a:solidFill>
                  <a:schemeClr val="tx1"/>
                </a:solidFill>
                <a:effectLst/>
                <a:latin typeface="+mn-lt"/>
                <a:ea typeface="+mn-ea"/>
                <a:cs typeface="+mn-cs"/>
              </a:rPr>
              <a:t>35,000</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features</a:t>
            </a:r>
            <a:r>
              <a:rPr lang="en-US" altLang="zh-CN" dirty="0"/>
              <a:t>, but we only have 3</a:t>
            </a:r>
            <a:r>
              <a:rPr lang="zh-CN" altLang="en-US" dirty="0"/>
              <a:t> </a:t>
            </a:r>
            <a:r>
              <a:rPr lang="en-US" altLang="zh-CN" dirty="0"/>
              <a:t>hundreds subjects. For this kind of high-dimensional data, we may improve the effect by conducting dimension reduction. So we use PLS instead of </a:t>
            </a:r>
            <a:r>
              <a:rPr lang="en-US" altLang="zh-CN" dirty="0" err="1"/>
              <a:t>ols</a:t>
            </a:r>
            <a:r>
              <a:rPr lang="en-US" altLang="zh-CN" dirty="0"/>
              <a:t>.</a:t>
            </a:r>
            <a:endParaRPr lang="en-US" altLang="zh-CN" dirty="0"/>
          </a:p>
          <a:p>
            <a:endParaRPr lang="en-US" altLang="zh-CN" dirty="0"/>
          </a:p>
          <a:p>
            <a:r>
              <a:rPr lang="en-US" altLang="zh-CN" dirty="0"/>
              <a:t>In addition, based on experience, The positive and negative edge have different effects on the performance, so we add them up separately.</a:t>
            </a:r>
            <a:r>
              <a:rPr lang="zh-CN" altLang="en-US" dirty="0"/>
              <a:t> </a:t>
            </a:r>
            <a:r>
              <a:rPr lang="en-US" altLang="zh-CN" dirty="0"/>
              <a:t>At the same time, we control the influence of age and gender to obtain our final model. As we can see, our model performs better than the original one. </a:t>
            </a:r>
            <a:endParaRPr lang="en-US" altLang="zh-CN" dirty="0"/>
          </a:p>
          <a:p>
            <a:endParaRPr lang="en-US" altLang="zh-CN" dirty="0"/>
          </a:p>
          <a:p>
            <a:r>
              <a:rPr lang="en-US" altLang="zh-CN" dirty="0"/>
              <a:t>We got our first results:</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dirty="0"/>
              <a:t>Next, let’s look at the common networks for these four tasks. We can see that the overlap in the four tasks is concentrated in the </a:t>
            </a:r>
            <a:r>
              <a:rPr kumimoji="1" lang="en-US" altLang="zh-CN" dirty="0">
                <a:latin typeface="Calibri" panose="020F0502020204030204" pitchFamily="34" charset="0"/>
                <a:cs typeface="Calibri" panose="020F0502020204030204" pitchFamily="34" charset="0"/>
              </a:rPr>
              <a:t>multi-demand system</a:t>
            </a:r>
            <a:r>
              <a:rPr lang="en-US" altLang="zh-CN" dirty="0"/>
              <a:t>.</a:t>
            </a:r>
            <a:r>
              <a:rPr kumimoji="1" lang="en-US" altLang="zh-CN" dirty="0">
                <a:latin typeface="Calibri" panose="020F0502020204030204" pitchFamily="34" charset="0"/>
                <a:cs typeface="Calibri" panose="020F0502020204030204" pitchFamily="34" charset="0"/>
              </a:rPr>
              <a:t> which can be further allocated to the </a:t>
            </a:r>
            <a:r>
              <a:rPr kumimoji="1" lang="en-US" altLang="zh-CN" b="1" dirty="0">
                <a:latin typeface="Calibri" panose="020F0502020204030204" pitchFamily="34" charset="0"/>
                <a:cs typeface="Calibri" panose="020F0502020204030204" pitchFamily="34" charset="0"/>
              </a:rPr>
              <a:t>fronto-parietal network (FPN),</a:t>
            </a:r>
            <a:r>
              <a:rPr kumimoji="1" lang="en-US" altLang="zh-CN"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Prefrontal cortex(PFC) </a:t>
            </a:r>
            <a:r>
              <a:rPr kumimoji="1" lang="en-US" altLang="zh-CN" dirty="0">
                <a:latin typeface="Calibri" panose="020F0502020204030204" pitchFamily="34" charset="0"/>
                <a:cs typeface="Calibri" panose="020F0502020204030204" pitchFamily="34" charset="0"/>
              </a:rPr>
              <a:t>and </a:t>
            </a:r>
            <a:r>
              <a:rPr kumimoji="1" lang="en-US" altLang="zh-CN" b="1" dirty="0">
                <a:latin typeface="Calibri" panose="020F0502020204030204" pitchFamily="34" charset="0"/>
                <a:cs typeface="Calibri" panose="020F0502020204030204" pitchFamily="34" charset="0"/>
              </a:rPr>
              <a:t>cerebellum(</a:t>
            </a:r>
            <a:r>
              <a:rPr kumimoji="1" lang="en-US" altLang="zh-CN" b="1" dirty="0" err="1">
                <a:latin typeface="Calibri" panose="020F0502020204030204" pitchFamily="34" charset="0"/>
                <a:cs typeface="Calibri" panose="020F0502020204030204" pitchFamily="34" charset="0"/>
              </a:rPr>
              <a:t>Cer</a:t>
            </a:r>
            <a:r>
              <a:rPr kumimoji="1" lang="en-US" altLang="zh-CN" b="1" dirty="0">
                <a:latin typeface="Calibri" panose="020F0502020204030204" pitchFamily="34" charset="0"/>
                <a:cs typeface="Calibri" panose="020F0502020204030204" pitchFamily="34" charset="0"/>
              </a:rPr>
              <a:t>)</a:t>
            </a:r>
            <a:r>
              <a:rPr kumimoji="1" lang="en-US" altLang="zh-CN" dirty="0">
                <a:latin typeface="Calibri" panose="020F0502020204030204" pitchFamily="34" charset="0"/>
                <a:cs typeface="Calibri" panose="020F0502020204030204" pitchFamily="34" charset="0"/>
              </a:rPr>
              <a:t>.</a:t>
            </a:r>
            <a:endParaRPr lang="en-US" altLang="zh-CN" dirty="0"/>
          </a:p>
          <a:p>
            <a:r>
              <a:rPr lang="en-US" altLang="zh-CN" dirty="0"/>
              <a:t>The above are the results of the four tasks separately, which is the linear model. Next, Guo Rui will introduce</a:t>
            </a:r>
            <a:r>
              <a:rPr lang="zh-CN" altLang="en-US" dirty="0"/>
              <a:t> </a:t>
            </a:r>
            <a:r>
              <a:rPr lang="en-US" altLang="zh-CN" dirty="0"/>
              <a:t>how to combine the four tasks from the perspective of machine learning models.</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dirty="0">
                <a:sym typeface="+mn-ea"/>
              </a:rPr>
              <a:t>Thanks to Yang Tongxi for sharing.</a:t>
            </a:r>
            <a:endParaRPr lang="en-US" altLang="zh-CN" dirty="0"/>
          </a:p>
          <a:p>
            <a:endParaRPr lang="en-US" altLang="zh-CN" dirty="0"/>
          </a:p>
          <a:p>
            <a:r>
              <a:rPr lang="zh-CN" altLang="en-US" dirty="0">
                <a:sym typeface="+mn-ea"/>
              </a:rPr>
              <a:t>非线性模型引入</a:t>
            </a:r>
            <a:endParaRPr lang="en-US" altLang="zh-CN" dirty="0"/>
          </a:p>
          <a:p>
            <a:r>
              <a:rPr lang="en-US" altLang="zh-CN" dirty="0">
                <a:sym typeface="+mn-ea"/>
              </a:rPr>
              <a:t>Considering that the PLS model can only capture linear correlations in features, we have chosen to introduce a non-linear model to capture non-linear features in the functional connectivity matrices.</a:t>
            </a:r>
            <a:endParaRPr lang="en-US" altLang="zh-CN" dirty="0"/>
          </a:p>
          <a:p>
            <a:endParaRPr lang="en-US" altLang="zh-CN" dirty="0"/>
          </a:p>
          <a:p>
            <a:r>
              <a:rPr lang="zh-CN" altLang="en-US" dirty="0">
                <a:sym typeface="+mn-ea"/>
              </a:rPr>
              <a:t>数据合并</a:t>
            </a:r>
            <a:endParaRPr lang="en-US" altLang="zh-CN" dirty="0"/>
          </a:p>
          <a:p>
            <a:r>
              <a:rPr lang="en-US" altLang="zh-CN" dirty="0">
                <a:solidFill>
                  <a:srgbClr val="060607"/>
                </a:solidFill>
                <a:effectLst/>
                <a:latin typeface="-apple-system"/>
                <a:sym typeface="+mn-ea"/>
              </a:rPr>
              <a:t>To enhance data diversity and allow the model to capture unique features from four sets of data, we also choose to m</a:t>
            </a:r>
            <a:r>
              <a:rPr lang="en-US" altLang="zh-CN" dirty="0">
                <a:sym typeface="+mn-ea"/>
              </a:rPr>
              <a:t>erge 4 tasks datasets based on instance. </a:t>
            </a:r>
            <a:endParaRPr lang="en-US" altLang="zh-CN" dirty="0"/>
          </a:p>
          <a:p>
            <a:endParaRPr lang="en-US" altLang="zh-CN" dirty="0"/>
          </a:p>
          <a:p>
            <a:r>
              <a:rPr lang="zh-CN" altLang="en-US" dirty="0">
                <a:sym typeface="+mn-ea"/>
              </a:rPr>
              <a:t>特征切分</a:t>
            </a:r>
            <a:endParaRPr lang="en-US" altLang="zh-CN" dirty="0"/>
          </a:p>
          <a:p>
            <a:r>
              <a:rPr lang="en-US" altLang="zh-CN" dirty="0">
                <a:sym typeface="+mn-ea"/>
              </a:rPr>
              <a:t>Moreover, to prevent interference between features, we extract the FC within each network's regions of interest </a:t>
            </a:r>
            <a:r>
              <a:rPr lang="en-US" altLang="zh-CN" i="1" dirty="0">
                <a:sym typeface="+mn-ea"/>
              </a:rPr>
              <a:t>(ROIs) </a:t>
            </a:r>
            <a:r>
              <a:rPr lang="en-US" altLang="zh-CN" dirty="0">
                <a:sym typeface="+mn-ea"/>
              </a:rPr>
              <a:t>as separating sub-feature sets, termed 'Inner sub-feature sets'; similarly, we extract the FC between regions of interest </a:t>
            </a:r>
            <a:r>
              <a:rPr lang="en-US" altLang="zh-CN" i="1" dirty="0">
                <a:sym typeface="+mn-ea"/>
              </a:rPr>
              <a:t>(ROIs)</a:t>
            </a:r>
            <a:r>
              <a:rPr lang="en-US" altLang="zh-CN" dirty="0">
                <a:sym typeface="+mn-ea"/>
              </a:rPr>
              <a:t> of different network pairs, termed 'Outer sub-feature sets’.</a:t>
            </a:r>
            <a:endParaRPr lang="en-US" altLang="zh-CN" dirty="0"/>
          </a:p>
          <a:p>
            <a:endParaRPr lang="en-US" altLang="zh-CN" dirty="0"/>
          </a:p>
          <a:p>
            <a:r>
              <a:rPr lang="en-US" altLang="zh-CN" dirty="0">
                <a:sym typeface="+mn-ea"/>
              </a:rPr>
              <a:t>PLS</a:t>
            </a:r>
            <a:r>
              <a:rPr lang="zh-CN" altLang="en-US" dirty="0">
                <a:sym typeface="+mn-ea"/>
              </a:rPr>
              <a:t>独立训练</a:t>
            </a:r>
            <a:endParaRPr lang="en-US" altLang="zh-CN" dirty="0"/>
          </a:p>
          <a:p>
            <a:r>
              <a:rPr lang="en-US" altLang="zh-CN" dirty="0">
                <a:sym typeface="+mn-ea"/>
              </a:rPr>
              <a:t>Then, we fit PLS on each sub-feature set separately and attempt to train a stacking model with an elastic-net regression model as the meta-model and PLS as the base model. However, we got a poor result. It is evident that we haven’t effectively utilized the internal and external connectivity features of the network.</a:t>
            </a:r>
            <a:endParaRPr lang="en-US" altLang="zh-CN" dirty="0"/>
          </a:p>
          <a:p>
            <a:endParaRPr lang="en-US" altLang="zh-CN" dirty="0"/>
          </a:p>
          <a:p>
            <a:r>
              <a:rPr lang="zh-CN" altLang="en-US" dirty="0">
                <a:sym typeface="+mn-ea"/>
              </a:rPr>
              <a:t>下一步介绍</a:t>
            </a:r>
            <a:endParaRPr lang="en-US" altLang="zh-CN" dirty="0"/>
          </a:p>
          <a:p>
            <a:r>
              <a:rPr lang="en-US" altLang="zh-CN" dirty="0">
                <a:sym typeface="+mn-ea"/>
              </a:rPr>
              <a:t>Therefore, we selected the Graph Attention Network model, which can combine the internal and external connectivity features and also capture non-linear and deep-level feature information. Additionally, we use PLS's loadings to weight features to highlight important features.</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zh-CN" altLang="en-US" dirty="0">
                <a:sym typeface="+mn-ea"/>
              </a:rPr>
              <a:t>方法介绍</a:t>
            </a:r>
            <a:endParaRPr lang="en-US" altLang="zh-CN" dirty="0"/>
          </a:p>
          <a:p>
            <a:r>
              <a:rPr lang="en-US" altLang="zh-CN" dirty="0">
                <a:sym typeface="+mn-ea"/>
              </a:rPr>
              <a:t>Our approach is as follows:</a:t>
            </a:r>
            <a:endParaRPr lang="en-US" altLang="zh-CN" dirty="0"/>
          </a:p>
          <a:p>
            <a:r>
              <a:rPr lang="en-US" altLang="zh-CN" dirty="0">
                <a:sym typeface="+mn-ea"/>
              </a:rPr>
              <a:t>Treat each network as a node in the GAT, with inner sub-features serving as node features, and take the connections between networks as edges, with outer sub-features acting as edge features.</a:t>
            </a:r>
            <a:endParaRPr lang="en-US" altLang="zh-CN" dirty="0"/>
          </a:p>
          <a:p>
            <a:endParaRPr lang="en-US" altLang="zh-CN" dirty="0"/>
          </a:p>
          <a:p>
            <a:r>
              <a:rPr lang="zh-CN" altLang="en-US" dirty="0">
                <a:sym typeface="+mn-ea"/>
              </a:rPr>
              <a:t>参数调优</a:t>
            </a:r>
            <a:endParaRPr lang="en-US" altLang="zh-CN" dirty="0"/>
          </a:p>
          <a:p>
            <a:r>
              <a:rPr lang="en-US" altLang="zh-CN" dirty="0">
                <a:sym typeface="+mn-ea"/>
              </a:rPr>
              <a:t>After lots of structural comparison and hyperparameter tuning, we have determined the optimal model structure and hyperparameters as shown in the slide. </a:t>
            </a:r>
            <a:endParaRPr lang="en-US" altLang="zh-CN" dirty="0"/>
          </a:p>
          <a:p>
            <a:endParaRPr lang="en-US" altLang="zh-CN" dirty="0"/>
          </a:p>
          <a:p>
            <a:r>
              <a:rPr lang="zh-CN" altLang="en-US" dirty="0">
                <a:sym typeface="+mn-ea"/>
              </a:rPr>
              <a:t>特征掩码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Specifically, we employ a trainable Feature Mask to capture the importance of input features.</a:t>
            </a:r>
            <a:endParaRPr lang="en-US" altLang="zh-CN" dirty="0"/>
          </a:p>
          <a:p>
            <a:r>
              <a:rPr lang="en-US" altLang="zh-CN" dirty="0">
                <a:sym typeface="+mn-ea"/>
              </a:rPr>
              <a:t>During training, these parameters are updated based on the gradients of the loss function. The model learns which features are more important (with values close to 1) and which are less important (with values close to 0). These masks are often combined with regularization to encourage the model to push unimportant feature mask values towards 0, achieving a sparse representation of features.</a:t>
            </a:r>
            <a:endParaRPr lang="en-US" altLang="zh-CN" dirty="0"/>
          </a:p>
          <a:p>
            <a:endParaRPr lang="en-US" altLang="zh-CN" dirty="0"/>
          </a:p>
          <a:p>
            <a:r>
              <a:rPr lang="zh-CN" altLang="en-US" dirty="0">
                <a:sym typeface="+mn-ea"/>
              </a:rPr>
              <a:t>效果</a:t>
            </a:r>
            <a:endParaRPr lang="en-US" altLang="zh-CN" dirty="0"/>
          </a:p>
          <a:p>
            <a:r>
              <a:rPr lang="en-US" altLang="zh-CN" dirty="0">
                <a:sym typeface="+mn-ea"/>
              </a:rPr>
              <a:t>Upon training, the model achieved a</a:t>
            </a:r>
            <a:r>
              <a:rPr lang="zh-CN" altLang="en-US" dirty="0">
                <a:sym typeface="+mn-ea"/>
              </a:rPr>
              <a:t> </a:t>
            </a:r>
            <a:r>
              <a:rPr lang="en-US" altLang="zh-CN" dirty="0">
                <a:sym typeface="+mn-ea"/>
              </a:rPr>
              <a:t>better</a:t>
            </a:r>
            <a:r>
              <a:rPr lang="zh-CN" altLang="en-US" dirty="0">
                <a:sym typeface="+mn-ea"/>
              </a:rPr>
              <a:t> </a:t>
            </a:r>
            <a:r>
              <a:rPr lang="en-US" altLang="zh-CN" dirty="0">
                <a:sym typeface="+mn-ea"/>
              </a:rPr>
              <a:t>performance. Then we extracted the top 10% of important features using the Feature Mask and identified the networks where these features are most likely located.</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zh-CN" altLang="en-US" dirty="0">
                <a:sym typeface="+mn-ea"/>
              </a:rPr>
              <a:t>结果</a:t>
            </a:r>
            <a:endParaRPr lang="en-US" altLang="zh-CN" dirty="0"/>
          </a:p>
          <a:p>
            <a:r>
              <a:rPr lang="en-US" altLang="zh-CN" dirty="0">
                <a:sym typeface="+mn-ea"/>
              </a:rPr>
              <a:t>Compared to the linear PLS model mentioned before, the GAT model demonstrated better performance on this task. </a:t>
            </a:r>
            <a:endParaRPr lang="en-US" altLang="zh-CN" dirty="0"/>
          </a:p>
          <a:p>
            <a:endParaRPr lang="en-US" altLang="zh-CN" dirty="0"/>
          </a:p>
          <a:p>
            <a:r>
              <a:rPr lang="en-US" altLang="zh-CN" dirty="0">
                <a:sym typeface="+mn-ea"/>
              </a:rPr>
              <a:t>After feature extraction and mapping to the networks, we obtained the following results:</a:t>
            </a:r>
            <a:endParaRPr lang="en-US" altLang="zh-CN" dirty="0"/>
          </a:p>
          <a:p>
            <a:endParaRPr lang="en-US" altLang="zh-CN" dirty="0"/>
          </a:p>
          <a:p>
            <a:r>
              <a:rPr lang="en-US" altLang="zh-CN" dirty="0">
                <a:sym typeface="+mn-ea"/>
              </a:rPr>
              <a:t>The networks associated with mathematic academic performance are primarily located in the multiple-demand system. These networks are most likely allocated to the cerebellum and, secondarily, to the connectivity between the cerebellum and Visual II, which aligns with our previous findings.</a:t>
            </a:r>
            <a:endParaRPr lang="en-US" altLang="zh-CN" dirty="0"/>
          </a:p>
          <a:p>
            <a:endParaRPr lang="en-US" altLang="zh-CN" dirty="0"/>
          </a:p>
          <a:p>
            <a:r>
              <a:rPr lang="en-US" altLang="zh-CN" dirty="0">
                <a:sym typeface="+mn-ea"/>
              </a:rPr>
              <a:t>Besides, our findings suggest that considering all tasks together may be more beneficial than focusing on a single task alone.</a:t>
            </a:r>
            <a:endParaRPr lang="en-US" altLang="zh-CN" dirty="0"/>
          </a:p>
          <a:p>
            <a:endParaRPr lang="en-US" altLang="zh-CN" dirty="0"/>
          </a:p>
          <a:p>
            <a:r>
              <a:rPr lang="zh-CN" altLang="en-US" dirty="0">
                <a:sym typeface="+mn-ea"/>
              </a:rPr>
              <a:t>下一部分引入</a:t>
            </a:r>
            <a:endParaRPr lang="en-US" altLang="zh-CN" dirty="0"/>
          </a:p>
          <a:p>
            <a:r>
              <a:rPr lang="en-US" altLang="zh-CN" b="1" dirty="0">
                <a:sym typeface="+mn-ea"/>
              </a:rPr>
              <a:t>Next, let Sun Yixuan introduce some </a:t>
            </a:r>
            <a:r>
              <a:rPr lang="en-US" altLang="zh-CN" b="1" dirty="0">
                <a:latin typeface="Times New Roman" panose="02020603050405020304" pitchFamily="18" charset="0"/>
                <a:cs typeface="Times New Roman" panose="02020603050405020304" pitchFamily="18" charset="0"/>
                <a:sym typeface="+mn-lt"/>
              </a:rPr>
              <a:t>differences in the multi-demand networks based on our previous studies.</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Next, let’s explain the solution of study 2. To explore the individual differences in multi-demand networks, In our study, we employed quartile analysis to categorize participants. Similarly, their </a:t>
            </a:r>
            <a:r>
              <a:rPr lang="en-US" altLang="zh-CN" dirty="0" err="1"/>
              <a:t>fc_matrix</a:t>
            </a:r>
            <a:r>
              <a:rPr lang="en-US" altLang="zh-CN" dirty="0"/>
              <a:t> is converted into networks, and a t-test is performed on the high and low </a:t>
            </a:r>
            <a:r>
              <a:rPr lang="en-US" altLang="zh-CN" dirty="0" err="1"/>
              <a:t>groups.As</a:t>
            </a:r>
            <a:r>
              <a:rPr lang="en-US" altLang="zh-CN" dirty="0"/>
              <a:t> shown in the figure，。。。。。。</a:t>
            </a:r>
            <a:endParaRPr lang="en-US" altLang="zh-CN" dirty="0"/>
          </a:p>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Today, we will introduce our work from 3 parts, introduction, methods and results, last some discussion;</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sym typeface="+mn-ea"/>
              </a:rPr>
              <a:t>In order to explore whether there are significant differences in overall brain connectivity between high and low groups, we refer to the paper below and choose connection density as an indicator，which can represent the information transmission and functional integration capabilities of the brain. As the result, we could not identify differences in connectivity across the whole brain, but we could in the multi-demand network, which means the multi-demand network is associated with mathematical learning.</a:t>
            </a:r>
            <a:endParaRPr kumimoji="1"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dirty="0"/>
              <a:t>Finally, let's review what we have done. First, let's look at the first question: In addition to relying on doing exercises, how should we improve math scores? Based on the relationship between multi-tasks and math performance, we believe that a comprehensive approach that considers all tasks may be more effective than focusing on a single task. So we suggest that //by completing four different types of task assessments, we can identify students' deficiencies in certain abilities that may lead to poor math scores. Education departments also can provide targeted training for students based on this and focus on improving their performance on specific tasks.</a:t>
            </a:r>
            <a:endParaRPr lang="en-US" altLang="zh-CN" dirty="0"/>
          </a:p>
          <a:p>
            <a:r>
              <a:rPr lang="en-US" altLang="zh-CN" dirty="0"/>
              <a:t>Next, let's look at the second question: Are there differences in neural networks between students with good and poor math scores? The conclusion is that we found that the neural networks related to math learning performance are mainly located in the multiple demand system. It is worth to note that in attention task, the functional connectivity of the multiple demand network showed significant variability. Based on these findings, we suggest that students can use these objective assessments to understand their own ability characteristics, then they can combine their personal interests, and choose the development path that best suits them.</a:t>
            </a:r>
            <a:endParaRPr lang="en-US" altLang="zh-CN" dirty="0"/>
          </a:p>
          <a:p>
            <a:r>
              <a:rPr lang="en-US" altLang="zh-CN" dirty="0"/>
              <a:t>We believe that these research findings can not only help better understand the neural mechanisms of math learning, but also provide important guidance for educational practice. By understanding and applying these research results, we can help students improve their math scores more effectively.</a:t>
            </a:r>
            <a:endParaRPr lang="en-US" altLang="zh-CN" dirty="0"/>
          </a:p>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Last </a:t>
            </a:r>
            <a:r>
              <a:rPr lang="en-US" altLang="zh-CN" dirty="0" err="1"/>
              <a:t>part,discussion</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dirty="0"/>
              <a:t>this is the highlight, limitations of our research, and some future work we may explore.</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Before introduction, we want to conduct a survey first. </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kumimoji="1" lang="en-US" altLang="zh-CN" dirty="0"/>
              <a:t>We are wondering that</a:t>
            </a:r>
            <a:r>
              <a:rPr kumimoji="1" lang="zh-CN" altLang="en-US" dirty="0"/>
              <a:t> </a:t>
            </a:r>
            <a:r>
              <a:rPr kumimoji="1" lang="en-US" altLang="zh-CN" dirty="0"/>
              <a:t>How many of you think you are good at math? Please raise your hands.</a:t>
            </a:r>
            <a:r>
              <a:rPr kumimoji="1" lang="zh-CN" altLang="en-US" dirty="0"/>
              <a:t>（</a:t>
            </a:r>
            <a:r>
              <a:rPr kumimoji="1" lang="en-US" altLang="zh-CN" dirty="0"/>
              <a:t>It seems that everyone is very modest.</a:t>
            </a:r>
            <a:r>
              <a:rPr kumimoji="1" lang="zh-CN" altLang="en-US" dirty="0"/>
              <a:t>）</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kumimoji="1" lang="en-US" altLang="zh-CN" dirty="0"/>
              <a:t>Why did you choose the department of </a:t>
            </a:r>
            <a:r>
              <a:rPr kumimoji="1" lang="zh-CN" altLang="en-US" dirty="0"/>
              <a:t> </a:t>
            </a:r>
            <a:r>
              <a:rPr kumimoji="1" lang="en-US" altLang="zh-CN" dirty="0"/>
              <a:t>Applied</a:t>
            </a:r>
            <a:r>
              <a:rPr kumimoji="1" lang="zh-CN" altLang="en-US" dirty="0"/>
              <a:t> </a:t>
            </a:r>
            <a:r>
              <a:rPr kumimoji="1" lang="en-US" altLang="zh-CN" dirty="0"/>
              <a:t>Mathematics?</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3.</a:t>
            </a:r>
            <a:r>
              <a:rPr kumimoji="1" lang="zh-CN" altLang="en-US" dirty="0"/>
              <a:t> </a:t>
            </a:r>
            <a:r>
              <a:rPr kumimoji="1" lang="en-US" altLang="zh-CN" dirty="0"/>
              <a:t>What strategies do you use when studying for math exams?</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Thank you so much for your answers! now Let’s start our introduction.</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kern="1200" dirty="0">
                <a:solidFill>
                  <a:schemeClr val="tx1"/>
                </a:solidFill>
                <a:effectLst/>
                <a:latin typeface="+mn-lt"/>
                <a:ea typeface="+mn-ea"/>
                <a:cs typeface="+mn-cs"/>
              </a:rPr>
              <a:t>As we all know, mathematics is one of the basic subjects of education, it is not only important to social development, but also the foundation of modern science. A lot of studies have shown that even if economic factors are excluded, math ability will still affect individual employment, salary. So congratulations everyone, we have chosen a good department</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kern="1200" dirty="0">
                <a:solidFill>
                  <a:schemeClr val="tx1"/>
                </a:solidFill>
                <a:effectLst/>
                <a:latin typeface="+mn-lt"/>
                <a:ea typeface="+mn-ea"/>
                <a:cs typeface="+mn-cs"/>
              </a:rPr>
              <a:t>However</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in math education, we see huge differences between individuals. Some kids are naturally gifted in math, while others struggle with it.</a:t>
            </a:r>
            <a:endParaRPr lang="en-US" altLang="zh-CN" dirty="0"/>
          </a:p>
          <a:p>
            <a:endParaRPr lang="en-US" altLang="zh-CN" dirty="0"/>
          </a:p>
          <a:p>
            <a:r>
              <a:rPr lang="en-US" altLang="zh-CN" dirty="0"/>
              <a:t>Many people mentioned that they would prepare for math exams by doing exercises. Have you ever thought about whether we can use other methods to assist our math learning, and why some people are very talented in math.</a:t>
            </a:r>
            <a:r>
              <a:rPr lang="zh-CN" altLang="en-US" dirty="0"/>
              <a:t> </a:t>
            </a:r>
            <a:r>
              <a:rPr lang="en-US" altLang="zh-CN" dirty="0"/>
              <a:t>How can we learn mathematics efficiently and flexibly?</a:t>
            </a:r>
            <a:endParaRPr lang="en-US" altLang="zh-CN" dirty="0"/>
          </a:p>
          <a:p>
            <a:endParaRPr lang="en-US" altLang="zh-CN" dirty="0"/>
          </a:p>
          <a:p>
            <a:r>
              <a:rPr lang="en-US" altLang="zh-CN" dirty="0"/>
              <a:t>We are very curious about these two questions, so our study also attempts to answer them.</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After summarizing the literature, we found that</a:t>
            </a:r>
            <a:r>
              <a:rPr lang="zh-CN" altLang="en-US" sz="1200" dirty="0">
                <a:latin typeface="微软雅黑" panose="020B0503020204020204" pitchFamily="34" charset="-122"/>
                <a:ea typeface="微软雅黑" panose="020B0503020204020204" pitchFamily="34" charset="-122"/>
                <a:cs typeface="Calibri" panose="020F0502020204030204"/>
              </a:rPr>
              <a:t> </a:t>
            </a:r>
            <a:r>
              <a:rPr lang="en-US" altLang="zh-CN" sz="1200" dirty="0">
                <a:latin typeface="Calibri" panose="020F0502020204030204" pitchFamily="34" charset="0"/>
                <a:ea typeface="微软雅黑" panose="020B0503020204020204" pitchFamily="34" charset="-122"/>
                <a:cs typeface="Calibri" panose="020F0502020204030204" pitchFamily="34" charset="0"/>
              </a:rPr>
              <a:t>previous </a:t>
            </a:r>
            <a:r>
              <a:rPr lang="en-US" altLang="zh-CN" dirty="0">
                <a:latin typeface="Calibri" panose="020F0502020204030204" pitchFamily="34" charset="0"/>
                <a:cs typeface="Calibri" panose="020F0502020204030204" pitchFamily="34" charset="0"/>
              </a:rPr>
              <a:t>research on mathematics has mostly </a:t>
            </a:r>
            <a:r>
              <a:rPr lang="en-US" altLang="zh-CN" b="1" dirty="0">
                <a:latin typeface="Calibri" panose="020F0502020204030204" pitchFamily="34" charset="0"/>
                <a:cs typeface="Calibri" panose="020F0502020204030204" pitchFamily="34" charset="0"/>
              </a:rPr>
              <a:t>focused on the impact of a single cognitive task.</a:t>
            </a:r>
            <a:endParaRPr lang="en-US" altLang="zh-CN"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dirty="0">
              <a:latin typeface="Calibri" panose="020F0502020204030204" pitchFamily="34" charset="0"/>
              <a:ea typeface="微软雅黑"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微软雅黑" panose="020B0503020204020204" pitchFamily="34" charset="-122"/>
                <a:ea typeface="微软雅黑" panose="020B0503020204020204" pitchFamily="34" charset="-122"/>
                <a:cs typeface="Calibri" panose="020F0502020204030204"/>
              </a:rPr>
              <a:t>Then, from our own experience of learning, We believe It’s definitely not only related to just</a:t>
            </a:r>
            <a:r>
              <a:rPr lang="zh-CN" altLang="en-US" sz="1200" dirty="0">
                <a:latin typeface="微软雅黑" panose="020B0503020204020204" pitchFamily="34" charset="-122"/>
                <a:ea typeface="微软雅黑" panose="020B0503020204020204" pitchFamily="34" charset="-122"/>
                <a:cs typeface="Calibri" panose="020F0502020204030204"/>
              </a:rPr>
              <a:t> </a:t>
            </a:r>
            <a:r>
              <a:rPr lang="en-US" altLang="zh-CN" sz="1200" dirty="0">
                <a:latin typeface="微软雅黑" panose="020B0503020204020204" pitchFamily="34" charset="-122"/>
                <a:ea typeface="微软雅黑" panose="020B0503020204020204" pitchFamily="34" charset="-122"/>
                <a:cs typeface="Calibri" panose="020F0502020204030204"/>
              </a:rPr>
              <a:t>a single task, for example, we need to concentrate when listening to the class, have some courage to solve difficult problems, etc.</a:t>
            </a:r>
            <a:endParaRPr lang="en-US" altLang="zh-CN" sz="1200" dirty="0">
              <a:latin typeface="微软雅黑" panose="020B0503020204020204" pitchFamily="34" charset="-122"/>
              <a:ea typeface="微软雅黑" panose="020B0503020204020204" pitchFamily="34" charset="-122"/>
              <a:cs typeface="Calibri" panose="020F0502020204030204"/>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The multi-demand system assist humans in task decomposition, involving regions like the </a:t>
            </a:r>
            <a:r>
              <a:rPr lang="en-US" altLang="zh-CN" dirty="0">
                <a:latin typeface="Calibri" panose="020F0502020204030204" pitchFamily="34" charset="0"/>
                <a:cs typeface="Calibri" panose="020F0502020204030204" pitchFamily="34" charset="0"/>
              </a:rPr>
              <a:t>FPN</a:t>
            </a:r>
            <a:r>
              <a:rPr lang="en-US" altLang="zh-CN" sz="1200" b="0" i="0" u="none" strike="noStrike" kern="1200" dirty="0">
                <a:solidFill>
                  <a:schemeClr val="tx1"/>
                </a:solidFill>
                <a:effectLst/>
                <a:latin typeface="+mn-lt"/>
                <a:ea typeface="+mn-ea"/>
                <a:cs typeface="+mn-cs"/>
              </a:rPr>
              <a:t>, anterior insula, motor cortex, and part of the cerebellum. When solving math problems, we represent the problem, list the correct formula, and calculate, you know, step by step, which involves task decomposition. Thus, the cognitive mechanism of the multi-demand brain network are consistent well with mathematics learning.</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dirty="0">
                <a:latin typeface="Calibri" panose="020F0502020204030204" pitchFamily="34" charset="0"/>
                <a:cs typeface="Calibri" panose="020F0502020204030204" pitchFamily="34" charset="0"/>
              </a:rPr>
              <a:t>However</a:t>
            </a:r>
            <a:r>
              <a:rPr lang="zh-CN" altLang="en-US" dirty="0">
                <a:latin typeface="Calibri" panose="020F0502020204030204" pitchFamily="34" charset="0"/>
                <a:cs typeface="Calibri" panose="020F0502020204030204" pitchFamily="34" charset="0"/>
              </a:rPr>
              <a:t>，</a:t>
            </a:r>
            <a:r>
              <a:rPr lang="en-US" altLang="zh-CN" sz="1200" b="0" i="0" u="none" strike="noStrike" kern="1200" dirty="0">
                <a:solidFill>
                  <a:schemeClr val="tx1"/>
                </a:solidFill>
                <a:effectLst/>
                <a:latin typeface="+mn-lt"/>
                <a:ea typeface="+mn-ea"/>
                <a:cs typeface="+mn-cs"/>
              </a:rPr>
              <a:t>most studies on multi-demand brain networks have looked at speech understanding, </a:t>
            </a:r>
            <a:r>
              <a:rPr lang="en-US" altLang="zh-CN" b="1" dirty="0">
                <a:latin typeface="Calibri" panose="020F0502020204030204" pitchFamily="34" charset="0"/>
                <a:cs typeface="Calibri" panose="020F0502020204030204" pitchFamily="34" charset="0"/>
              </a:rPr>
              <a:t>research on </a:t>
            </a:r>
            <a:r>
              <a:rPr lang="en-US" altLang="zh-CN" sz="1200" b="0" i="0" u="none" strike="noStrike" kern="1200" dirty="0">
                <a:solidFill>
                  <a:schemeClr val="tx1"/>
                </a:solidFill>
                <a:effectLst/>
                <a:latin typeface="+mn-lt"/>
                <a:ea typeface="+mn-ea"/>
                <a:cs typeface="+mn-cs"/>
              </a:rPr>
              <a:t>these networks relate to math achievement </a:t>
            </a:r>
            <a:r>
              <a:rPr lang="en-US" altLang="zh-CN" b="1" dirty="0">
                <a:latin typeface="Calibri" panose="020F0502020204030204" pitchFamily="34" charset="0"/>
                <a:cs typeface="Calibri" panose="020F0502020204030204" pitchFamily="34" charset="0"/>
              </a:rPr>
              <a:t>is not clear.</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dirty="0"/>
              <a:t>So quick summary of the literature review:</a:t>
            </a:r>
            <a:endParaRPr lang="en-US" altLang="zh-CN" dirty="0"/>
          </a:p>
          <a:p>
            <a:r>
              <a:rPr lang="en-US" altLang="zh-CN" dirty="0"/>
              <a:t>We found those two gaps related to our questions. </a:t>
            </a:r>
            <a:r>
              <a:rPr lang="en-US" altLang="zh-CN" b="1" dirty="0">
                <a:latin typeface="Calibri" panose="020F0502020204030204" pitchFamily="34" charset="0"/>
                <a:cs typeface="Calibri" panose="020F0502020204030204" pitchFamily="34" charset="0"/>
              </a:rPr>
              <a:t>Therefore, we want to solve them</a:t>
            </a:r>
            <a:r>
              <a:rPr lang="zh-CN" altLang="en-US" b="1" dirty="0">
                <a:latin typeface="Calibri" panose="020F0502020204030204" pitchFamily="34" charset="0"/>
                <a:cs typeface="Calibri" panose="020F0502020204030204" pitchFamily="34" charset="0"/>
              </a:rPr>
              <a:t>，</a:t>
            </a:r>
            <a:r>
              <a:rPr lang="en-US" altLang="zh-CN" b="1" dirty="0">
                <a:latin typeface="Calibri" panose="020F0502020204030204" pitchFamily="34" charset="0"/>
                <a:cs typeface="Calibri" panose="020F0502020204030204" pitchFamily="34" charset="0"/>
              </a:rPr>
              <a:t>We divide our questions into two studies, which we will address later.</a:t>
            </a:r>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To address our problems, we selected a unique dataset with four tasks. Our data from Beijing section of the CBD project.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Calibri" panose="020F0502020204030204" pitchFamily="34" charset="0"/>
                <a:cs typeface="Calibri" panose="020F0502020204030204" pitchFamily="34" charset="0"/>
              </a:rPr>
              <a:t>All children finished one academic math achievement test.</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u="none" strike="noStrike" kern="1200" dirty="0">
              <a:solidFill>
                <a:schemeClr val="tx1"/>
              </a:solidFill>
              <a:effectLst/>
              <a:latin typeface="+mn-lt"/>
              <a:ea typeface="+mn-ea"/>
              <a:cs typeface="+mn-cs"/>
            </a:endParaRPr>
          </a:p>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latin typeface="+mj-lt"/>
              </a:defRPr>
            </a:lvl1pPr>
          </a:lstStyle>
          <a:p>
            <a:fld id="{0F41D5E8-ACB8-43C7-BC40-A9B89594C7E9}"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mj-lt"/>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j-lt"/>
              </a:defRPr>
            </a:lvl1pPr>
          </a:lstStyle>
          <a:p>
            <a:fld id="{2359CDC3-D254-469E-8F04-CC4295B8C37F}" type="slidenum">
              <a:rPr lang="zh-CN" altLang="en-US" smtClean="0"/>
            </a:fld>
            <a:endParaRPr lang="zh-CN" altLang="en-US"/>
          </a:p>
        </p:txBody>
      </p:sp>
      <p:sp>
        <p:nvSpPr>
          <p:cNvPr id="11" name="内容占位符 10"/>
          <p:cNvSpPr>
            <a:spLocks noGrp="1"/>
          </p:cNvSpPr>
          <p:nvPr>
            <p:ph sz="quarter" idx="13" hasCustomPrompt="1"/>
          </p:nvPr>
        </p:nvSpPr>
        <p:spPr>
          <a:xfrm>
            <a:off x="333376" y="230428"/>
            <a:ext cx="7434311" cy="504825"/>
          </a:xfrm>
        </p:spPr>
        <p:txBody>
          <a:bodyPr anchor="ctr">
            <a:noAutofit/>
          </a:bodyPr>
          <a:lstStyle>
            <a:lvl1pPr marL="0" indent="0">
              <a:buNone/>
              <a:defRPr sz="3600">
                <a:solidFill>
                  <a:schemeClr val="tx1"/>
                </a:solidFill>
                <a:latin typeface="微软雅黑" panose="020B0503020204020204" pitchFamily="34" charset="-122"/>
                <a:ea typeface="微软雅黑" panose="020B0503020204020204" pitchFamily="34" charset="-122"/>
              </a:defRPr>
            </a:lvl1pPr>
          </a:lstStyle>
          <a:p>
            <a:pPr lvl="0"/>
            <a:r>
              <a:rPr lang="en-US" altLang="zh-CN" dirty="0"/>
              <a:t>Input Title</a:t>
            </a:r>
            <a:endParaRPr lang="zh-CN" altLang="en-US" dirty="0"/>
          </a:p>
        </p:txBody>
      </p:sp>
      <p:cxnSp>
        <p:nvCxnSpPr>
          <p:cNvPr id="3" name="直接连接符 2"/>
          <p:cNvCxnSpPr/>
          <p:nvPr userDrawn="1"/>
        </p:nvCxnSpPr>
        <p:spPr>
          <a:xfrm>
            <a:off x="427347" y="752966"/>
            <a:ext cx="11280000"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fld>
            <a:endParaRPr lang="zh-CN" altLang="en-US"/>
          </a:p>
        </p:txBody>
      </p:sp>
      <p:sp>
        <p:nvSpPr>
          <p:cNvPr id="7" name="圆角矩形 2"/>
          <p:cNvSpPr/>
          <p:nvPr userDrawn="1"/>
        </p:nvSpPr>
        <p:spPr>
          <a:xfrm>
            <a:off x="358591" y="1686592"/>
            <a:ext cx="11534588" cy="1422375"/>
          </a:xfrm>
          <a:prstGeom prst="roundRect">
            <a:avLst/>
          </a:prstGeom>
          <a:solidFill>
            <a:schemeClr val="bg2">
              <a:alpha val="3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t> </a:t>
            </a:r>
            <a:endParaRPr lang="zh-CN" altLang="en-US" sz="1800"/>
          </a:p>
        </p:txBody>
      </p:sp>
      <p:sp>
        <p:nvSpPr>
          <p:cNvPr id="17" name="文本占位符 16"/>
          <p:cNvSpPr>
            <a:spLocks noGrp="1"/>
          </p:cNvSpPr>
          <p:nvPr>
            <p:ph type="body" sz="quarter" idx="13"/>
          </p:nvPr>
        </p:nvSpPr>
        <p:spPr>
          <a:xfrm>
            <a:off x="1155703" y="1806788"/>
            <a:ext cx="10198100" cy="914400"/>
          </a:xfrm>
        </p:spPr>
        <p:txBody>
          <a:bodyPr/>
          <a:lstStyle/>
          <a:p>
            <a:pPr lvl="0"/>
            <a:r>
              <a:rPr lang="zh-CN" altLang="en-US" dirty="0"/>
              <a:t>单击此处编辑母版文本样式</a:t>
            </a:r>
            <a:endParaRPr lang="zh-CN" altLang="en-US" dirty="0"/>
          </a:p>
        </p:txBody>
      </p:sp>
      <p:sp>
        <p:nvSpPr>
          <p:cNvPr id="19" name="文本占位符 16"/>
          <p:cNvSpPr>
            <a:spLocks noGrp="1"/>
          </p:cNvSpPr>
          <p:nvPr>
            <p:ph type="body" sz="quarter" idx="14"/>
          </p:nvPr>
        </p:nvSpPr>
        <p:spPr>
          <a:xfrm>
            <a:off x="2844801" y="4168988"/>
            <a:ext cx="6248400" cy="914400"/>
          </a:xfrm>
        </p:spPr>
        <p:txBody>
          <a:body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607146-DD1E-4EBD-B8F7-D93B3206AC37}" type="slidenum">
              <a:rPr lang="zh-CN" altLang="en-US" smtClean="0"/>
            </a:fld>
            <a:endParaRPr lang="zh-CN" altLang="en-US"/>
          </a:p>
        </p:txBody>
      </p:sp>
      <p:sp>
        <p:nvSpPr>
          <p:cNvPr id="6" name="矩形 5"/>
          <p:cNvSpPr/>
          <p:nvPr userDrawn="1"/>
        </p:nvSpPr>
        <p:spPr>
          <a:xfrm>
            <a:off x="0" y="222191"/>
            <a:ext cx="12192000" cy="587434"/>
          </a:xfrm>
          <a:prstGeom prst="rect">
            <a:avLst/>
          </a:prstGeom>
          <a:gradFill flip="none" rotWithShape="1">
            <a:gsLst>
              <a:gs pos="0">
                <a:srgbClr val="3232B0">
                  <a:shade val="30000"/>
                  <a:satMod val="115000"/>
                </a:srgbClr>
              </a:gs>
              <a:gs pos="50000">
                <a:srgbClr val="3232B0">
                  <a:shade val="67500"/>
                  <a:satMod val="115000"/>
                </a:srgbClr>
              </a:gs>
              <a:gs pos="100000">
                <a:srgbClr val="3232B0">
                  <a:shade val="100000"/>
                  <a:satMod val="115000"/>
                </a:srgbClr>
              </a:gs>
            </a:gsLst>
            <a:lin ang="10800000" scaled="1"/>
            <a:tileRect/>
          </a:gradFill>
          <a:ln>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文本框 6"/>
          <p:cNvSpPr txBox="1"/>
          <p:nvPr userDrawn="1"/>
        </p:nvSpPr>
        <p:spPr>
          <a:xfrm>
            <a:off x="124220" y="254298"/>
            <a:ext cx="11505072"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title</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latin typeface="+mj-lt"/>
              </a:defRPr>
            </a:lvl1pPr>
          </a:lstStyle>
          <a:p>
            <a:fld id="{0F41D5E8-ACB8-43C7-BC40-A9B89594C7E9}"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mj-lt"/>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j-lt"/>
              </a:defRPr>
            </a:lvl1pPr>
          </a:lstStyle>
          <a:p>
            <a:fld id="{2359CDC3-D254-469E-8F04-CC4295B8C37F}" type="slidenum">
              <a:rPr lang="zh-CN" altLang="en-US" smtClean="0"/>
            </a:fld>
            <a:endParaRPr lang="zh-CN" altLang="en-US"/>
          </a:p>
        </p:txBody>
      </p:sp>
      <p:sp>
        <p:nvSpPr>
          <p:cNvPr id="2" name="标题 1"/>
          <p:cNvSpPr>
            <a:spLocks noGrp="1"/>
          </p:cNvSpPr>
          <p:nvPr>
            <p:ph type="title"/>
          </p:nvPr>
        </p:nvSpPr>
        <p:spPr>
          <a:xfrm>
            <a:off x="5" y="222191"/>
            <a:ext cx="7027025" cy="587434"/>
          </a:xfrm>
        </p:spPr>
        <p:txBody>
          <a:bodyPr>
            <a:normAutofit/>
          </a:bodyPr>
          <a:lstStyle>
            <a:lvl1pPr>
              <a:defRPr lang="zh-CN" altLang="en-US" sz="3200" kern="1200" dirty="0">
                <a:solidFill>
                  <a:schemeClr val="tx1"/>
                </a:solidFill>
                <a:latin typeface="+mn-lt"/>
                <a:ea typeface="微软雅黑" panose="020B0503020204020204" pitchFamily="34" charset="-122"/>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Click to edit Master title style</a:t>
            </a:r>
            <a:endParaRPr lang="en-US" dirty="0"/>
          </a:p>
        </p:txBody>
      </p:sp>
      <p:sp>
        <p:nvSpPr>
          <p:cNvPr id="3" name="Content Placeholder 2"/>
          <p:cNvSpPr>
            <a:spLocks noGrp="1"/>
          </p:cNvSpPr>
          <p:nvPr>
            <p:ph idx="1"/>
          </p:nvPr>
        </p:nvSpPr>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607146-DD1E-4EBD-B8F7-D93B3206AC3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07146-DD1E-4EBD-B8F7-D93B3206AC37}" type="slidenum">
              <a:rPr lang="zh-CN" altLang="en-US" smtClean="0"/>
            </a:fld>
            <a:endParaRPr lang="zh-CN" altLang="en-US"/>
          </a:p>
        </p:txBody>
      </p:sp>
      <p:pic>
        <p:nvPicPr>
          <p:cNvPr id="9" name="Picture 8"/>
          <p:cNvPicPr>
            <a:picLocks noChangeAspect="1"/>
          </p:cNvPicPr>
          <p:nvPr userDrawn="1"/>
        </p:nvPicPr>
        <p:blipFill rotWithShape="1">
          <a:blip r:embed="rId16" cstate="print">
            <a:extLst>
              <a:ext uri="{28A0092B-C50C-407E-A947-70E740481C1C}">
                <a14:useLocalDpi xmlns:a14="http://schemas.microsoft.com/office/drawing/2010/main" val="0"/>
              </a:ext>
            </a:extLst>
          </a:blip>
          <a:srcRect l="19381" t="9120" r="18978" b="9660"/>
          <a:stretch>
            <a:fillRect/>
          </a:stretch>
        </p:blipFill>
        <p:spPr>
          <a:xfrm>
            <a:off x="10967314" y="7310"/>
            <a:ext cx="743638" cy="73391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10.jpe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tags" Target="../tags/tag7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0.jpeg"/><Relationship Id="rId7" Type="http://schemas.openxmlformats.org/officeDocument/2006/relationships/image" Target="../media/image19.jpeg"/><Relationship Id="rId6" Type="http://schemas.openxmlformats.org/officeDocument/2006/relationships/image" Target="../media/image10.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png"/><Relationship Id="rId10" Type="http://schemas.openxmlformats.org/officeDocument/2006/relationships/notesSlide" Target="../notesSlides/notesSlide15.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84.xml"/><Relationship Id="rId7" Type="http://schemas.openxmlformats.org/officeDocument/2006/relationships/image" Target="../media/image23.png"/><Relationship Id="rId6" Type="http://schemas.openxmlformats.org/officeDocument/2006/relationships/tags" Target="../tags/tag83.xml"/><Relationship Id="rId54" Type="http://schemas.openxmlformats.org/officeDocument/2006/relationships/slideLayout" Target="../slideLayouts/slideLayout17.xml"/><Relationship Id="rId53" Type="http://schemas.openxmlformats.org/officeDocument/2006/relationships/tags" Target="../tags/tag124.xml"/><Relationship Id="rId52" Type="http://schemas.openxmlformats.org/officeDocument/2006/relationships/image" Target="../media/image28.png"/><Relationship Id="rId51" Type="http://schemas.openxmlformats.org/officeDocument/2006/relationships/tags" Target="../tags/tag123.xml"/><Relationship Id="rId50" Type="http://schemas.openxmlformats.org/officeDocument/2006/relationships/image" Target="../media/image27.png"/><Relationship Id="rId5" Type="http://schemas.openxmlformats.org/officeDocument/2006/relationships/image" Target="../media/image22.png"/><Relationship Id="rId49" Type="http://schemas.openxmlformats.org/officeDocument/2006/relationships/tags" Target="../tags/tag122.xml"/><Relationship Id="rId48" Type="http://schemas.openxmlformats.org/officeDocument/2006/relationships/image" Target="../media/image26.png"/><Relationship Id="rId47" Type="http://schemas.openxmlformats.org/officeDocument/2006/relationships/tags" Target="../tags/tag121.xml"/><Relationship Id="rId46" Type="http://schemas.openxmlformats.org/officeDocument/2006/relationships/tags" Target="../tags/tag120.xml"/><Relationship Id="rId45" Type="http://schemas.openxmlformats.org/officeDocument/2006/relationships/tags" Target="../tags/tag119.xml"/><Relationship Id="rId44" Type="http://schemas.openxmlformats.org/officeDocument/2006/relationships/tags" Target="../tags/tag118.xml"/><Relationship Id="rId43" Type="http://schemas.openxmlformats.org/officeDocument/2006/relationships/tags" Target="../tags/tag117.xml"/><Relationship Id="rId42" Type="http://schemas.openxmlformats.org/officeDocument/2006/relationships/tags" Target="../tags/tag116.xml"/><Relationship Id="rId41" Type="http://schemas.openxmlformats.org/officeDocument/2006/relationships/tags" Target="../tags/tag115.xml"/><Relationship Id="rId40" Type="http://schemas.openxmlformats.org/officeDocument/2006/relationships/tags" Target="../tags/tag114.xml"/><Relationship Id="rId4" Type="http://schemas.openxmlformats.org/officeDocument/2006/relationships/tags" Target="../tags/tag82.xml"/><Relationship Id="rId39" Type="http://schemas.openxmlformats.org/officeDocument/2006/relationships/tags" Target="../tags/tag113.xml"/><Relationship Id="rId38" Type="http://schemas.openxmlformats.org/officeDocument/2006/relationships/tags" Target="../tags/tag112.xml"/><Relationship Id="rId37" Type="http://schemas.openxmlformats.org/officeDocument/2006/relationships/tags" Target="../tags/tag111.xml"/><Relationship Id="rId36" Type="http://schemas.openxmlformats.org/officeDocument/2006/relationships/tags" Target="../tags/tag110.xml"/><Relationship Id="rId35" Type="http://schemas.openxmlformats.org/officeDocument/2006/relationships/tags" Target="../tags/tag109.xml"/><Relationship Id="rId34" Type="http://schemas.openxmlformats.org/officeDocument/2006/relationships/tags" Target="../tags/tag108.xml"/><Relationship Id="rId33" Type="http://schemas.openxmlformats.org/officeDocument/2006/relationships/tags" Target="../tags/tag107.xml"/><Relationship Id="rId32" Type="http://schemas.openxmlformats.org/officeDocument/2006/relationships/tags" Target="../tags/tag106.xml"/><Relationship Id="rId31" Type="http://schemas.openxmlformats.org/officeDocument/2006/relationships/tags" Target="../tags/tag105.xml"/><Relationship Id="rId30" Type="http://schemas.openxmlformats.org/officeDocument/2006/relationships/image" Target="../media/image25.png"/><Relationship Id="rId3" Type="http://schemas.openxmlformats.org/officeDocument/2006/relationships/image" Target="../media/image21.png"/><Relationship Id="rId29" Type="http://schemas.openxmlformats.org/officeDocument/2006/relationships/tags" Target="../tags/tag104.xml"/><Relationship Id="rId28" Type="http://schemas.openxmlformats.org/officeDocument/2006/relationships/tags" Target="../tags/tag103.xml"/><Relationship Id="rId27" Type="http://schemas.openxmlformats.org/officeDocument/2006/relationships/tags" Target="../tags/tag102.xml"/><Relationship Id="rId26" Type="http://schemas.openxmlformats.org/officeDocument/2006/relationships/tags" Target="../tags/tag101.xml"/><Relationship Id="rId25" Type="http://schemas.openxmlformats.org/officeDocument/2006/relationships/tags" Target="../tags/tag100.xml"/><Relationship Id="rId24" Type="http://schemas.openxmlformats.org/officeDocument/2006/relationships/tags" Target="../tags/tag99.xml"/><Relationship Id="rId23" Type="http://schemas.openxmlformats.org/officeDocument/2006/relationships/tags" Target="../tags/tag98.xml"/><Relationship Id="rId22" Type="http://schemas.openxmlformats.org/officeDocument/2006/relationships/tags" Target="../tags/tag97.xml"/><Relationship Id="rId21" Type="http://schemas.openxmlformats.org/officeDocument/2006/relationships/tags" Target="../tags/tag96.xml"/><Relationship Id="rId20" Type="http://schemas.openxmlformats.org/officeDocument/2006/relationships/tags" Target="../tags/tag95.xml"/><Relationship Id="rId2" Type="http://schemas.openxmlformats.org/officeDocument/2006/relationships/tags" Target="../tags/tag81.xml"/><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80.xml"/></Relationships>
</file>

<file path=ppt/slides/_rels/slide17.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129.xml"/><Relationship Id="rId7" Type="http://schemas.openxmlformats.org/officeDocument/2006/relationships/image" Target="../media/image23.png"/><Relationship Id="rId6" Type="http://schemas.openxmlformats.org/officeDocument/2006/relationships/tags" Target="../tags/tag128.xml"/><Relationship Id="rId5" Type="http://schemas.openxmlformats.org/officeDocument/2006/relationships/image" Target="../media/image22.png"/><Relationship Id="rId49" Type="http://schemas.openxmlformats.org/officeDocument/2006/relationships/notesSlide" Target="../notesSlides/notesSlide16.xml"/><Relationship Id="rId48" Type="http://schemas.openxmlformats.org/officeDocument/2006/relationships/slideLayout" Target="../slideLayouts/slideLayout12.xml"/><Relationship Id="rId47" Type="http://schemas.openxmlformats.org/officeDocument/2006/relationships/image" Target="../media/image30.png"/><Relationship Id="rId46" Type="http://schemas.openxmlformats.org/officeDocument/2006/relationships/image" Target="../media/image29.png"/><Relationship Id="rId45" Type="http://schemas.openxmlformats.org/officeDocument/2006/relationships/image" Target="../media/image25.png"/><Relationship Id="rId44" Type="http://schemas.openxmlformats.org/officeDocument/2006/relationships/tags" Target="../tags/tag164.xml"/><Relationship Id="rId43" Type="http://schemas.openxmlformats.org/officeDocument/2006/relationships/tags" Target="../tags/tag163.xml"/><Relationship Id="rId42" Type="http://schemas.openxmlformats.org/officeDocument/2006/relationships/tags" Target="../tags/tag162.xml"/><Relationship Id="rId41" Type="http://schemas.openxmlformats.org/officeDocument/2006/relationships/tags" Target="../tags/tag161.xml"/><Relationship Id="rId40" Type="http://schemas.openxmlformats.org/officeDocument/2006/relationships/tags" Target="../tags/tag160.xml"/><Relationship Id="rId4" Type="http://schemas.openxmlformats.org/officeDocument/2006/relationships/tags" Target="../tags/tag127.xml"/><Relationship Id="rId39" Type="http://schemas.openxmlformats.org/officeDocument/2006/relationships/tags" Target="../tags/tag159.xml"/><Relationship Id="rId38" Type="http://schemas.openxmlformats.org/officeDocument/2006/relationships/tags" Target="../tags/tag158.xml"/><Relationship Id="rId37" Type="http://schemas.openxmlformats.org/officeDocument/2006/relationships/tags" Target="../tags/tag157.xml"/><Relationship Id="rId36" Type="http://schemas.openxmlformats.org/officeDocument/2006/relationships/tags" Target="../tags/tag156.xml"/><Relationship Id="rId35" Type="http://schemas.openxmlformats.org/officeDocument/2006/relationships/tags" Target="../tags/tag155.xml"/><Relationship Id="rId34" Type="http://schemas.openxmlformats.org/officeDocument/2006/relationships/tags" Target="../tags/tag154.xml"/><Relationship Id="rId33" Type="http://schemas.openxmlformats.org/officeDocument/2006/relationships/tags" Target="../tags/tag153.xml"/><Relationship Id="rId32" Type="http://schemas.openxmlformats.org/officeDocument/2006/relationships/tags" Target="../tags/tag152.xml"/><Relationship Id="rId31" Type="http://schemas.openxmlformats.org/officeDocument/2006/relationships/tags" Target="../tags/tag151.xml"/><Relationship Id="rId30" Type="http://schemas.openxmlformats.org/officeDocument/2006/relationships/tags" Target="../tags/tag150.xml"/><Relationship Id="rId3" Type="http://schemas.openxmlformats.org/officeDocument/2006/relationships/image" Target="../media/image21.png"/><Relationship Id="rId29" Type="http://schemas.openxmlformats.org/officeDocument/2006/relationships/tags" Target="../tags/tag149.xml"/><Relationship Id="rId28" Type="http://schemas.openxmlformats.org/officeDocument/2006/relationships/tags" Target="../tags/tag148.xml"/><Relationship Id="rId27" Type="http://schemas.openxmlformats.org/officeDocument/2006/relationships/tags" Target="../tags/tag147.xml"/><Relationship Id="rId26" Type="http://schemas.openxmlformats.org/officeDocument/2006/relationships/tags" Target="../tags/tag146.xml"/><Relationship Id="rId25" Type="http://schemas.openxmlformats.org/officeDocument/2006/relationships/tags" Target="../tags/tag145.xml"/><Relationship Id="rId24" Type="http://schemas.openxmlformats.org/officeDocument/2006/relationships/tags" Target="../tags/tag144.xml"/><Relationship Id="rId23" Type="http://schemas.openxmlformats.org/officeDocument/2006/relationships/tags" Target="../tags/tag143.xml"/><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tags" Target="../tags/tag126.xml"/><Relationship Id="rId19" Type="http://schemas.openxmlformats.org/officeDocument/2006/relationships/tags" Target="../tags/tag139.xml"/><Relationship Id="rId18" Type="http://schemas.openxmlformats.org/officeDocument/2006/relationships/tags" Target="../tags/tag138.xml"/><Relationship Id="rId17" Type="http://schemas.openxmlformats.org/officeDocument/2006/relationships/tags" Target="../tags/tag137.xml"/><Relationship Id="rId16" Type="http://schemas.openxmlformats.org/officeDocument/2006/relationships/tags" Target="../tags/tag136.xml"/><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tags" Target="../tags/tag12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28.png"/><Relationship Id="rId2" Type="http://schemas.openxmlformats.org/officeDocument/2006/relationships/tags" Target="../tags/tag165.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tags" Target="../tags/tag166.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tags" Target="../tags/tag72.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168.xml"/><Relationship Id="rId1" Type="http://schemas.openxmlformats.org/officeDocument/2006/relationships/tags" Target="../tags/tag167.xml"/></Relationships>
</file>

<file path=ppt/slides/_rels/slide21.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1" Type="http://schemas.openxmlformats.org/officeDocument/2006/relationships/notesSlide" Target="../notesSlides/notesSlide20.xml"/><Relationship Id="rId10" Type="http://schemas.openxmlformats.org/officeDocument/2006/relationships/slideLayout" Target="../slideLayouts/slideLayout12.xml"/><Relationship Id="rId1" Type="http://schemas.openxmlformats.org/officeDocument/2006/relationships/tags" Target="../tags/tag16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tags" Target="../tags/tag182.xml"/><Relationship Id="rId1" Type="http://schemas.openxmlformats.org/officeDocument/2006/relationships/tags" Target="../tags/tag1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1.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1" y="1650380"/>
            <a:ext cx="12192001" cy="2352907"/>
          </a:xfrm>
          <a:solidFill>
            <a:srgbClr val="8F122A"/>
          </a:solidFill>
        </p:spPr>
        <p:txBody>
          <a:bodyPr>
            <a:noAutofit/>
          </a:bodyPr>
          <a:lstStyle/>
          <a:p>
            <a:r>
              <a:rPr kumimoji="1" lang="en-US" altLang="zh-CN" sz="4400" b="1" dirty="0">
                <a:solidFill>
                  <a:schemeClr val="bg1"/>
                </a:solidFill>
              </a:rPr>
              <a:t>The multi-demand networks </a:t>
            </a:r>
            <a:br>
              <a:rPr kumimoji="1" lang="en-US" altLang="zh-CN" sz="4400" b="1" dirty="0">
                <a:solidFill>
                  <a:schemeClr val="bg1"/>
                </a:solidFill>
              </a:rPr>
            </a:br>
            <a:r>
              <a:rPr kumimoji="1" lang="en-US" altLang="zh-CN" sz="4400" b="1" dirty="0">
                <a:solidFill>
                  <a:schemeClr val="bg1"/>
                </a:solidFill>
              </a:rPr>
              <a:t>contribute to math academic performance</a:t>
            </a:r>
            <a:br>
              <a:rPr kumimoji="1" lang="en-US" altLang="zh-CN" sz="4400" b="1" dirty="0">
                <a:solidFill>
                  <a:schemeClr val="bg1"/>
                </a:solidFill>
              </a:rPr>
            </a:br>
            <a:endParaRPr kumimoji="1" lang="zh-CN" altLang="en-US" sz="4400" b="1" dirty="0">
              <a:solidFill>
                <a:schemeClr val="bg1"/>
              </a:solidFill>
            </a:endParaRPr>
          </a:p>
        </p:txBody>
      </p:sp>
      <p:sp>
        <p:nvSpPr>
          <p:cNvPr id="5" name="副标题 4"/>
          <p:cNvSpPr>
            <a:spLocks noGrp="1"/>
          </p:cNvSpPr>
          <p:nvPr>
            <p:ph type="subTitle" idx="1"/>
          </p:nvPr>
        </p:nvSpPr>
        <p:spPr>
          <a:xfrm>
            <a:off x="2460703" y="5609257"/>
            <a:ext cx="9144000" cy="512762"/>
          </a:xfrm>
        </p:spPr>
        <p:txBody>
          <a:bodyPr/>
          <a:lstStyle/>
          <a:p>
            <a:pPr algn="r"/>
            <a:r>
              <a:rPr kumimoji="1" lang="en-US" altLang="zh-CN" dirty="0">
                <a:latin typeface="Calibri" panose="020F0502020204030204" pitchFamily="34" charset="0"/>
                <a:cs typeface="Calibri" panose="020F0502020204030204" pitchFamily="34" charset="0"/>
              </a:rPr>
              <a:t>Team members: </a:t>
            </a:r>
            <a:r>
              <a:rPr kumimoji="1" lang="en-US" altLang="zh-CN" dirty="0" err="1">
                <a:latin typeface="Calibri" panose="020F0502020204030204" pitchFamily="34" charset="0"/>
                <a:cs typeface="Calibri" panose="020F0502020204030204" pitchFamily="34" charset="0"/>
              </a:rPr>
              <a:t>Tongxi</a:t>
            </a:r>
            <a:r>
              <a:rPr kumimoji="1" lang="en-US" altLang="zh-CN" dirty="0">
                <a:latin typeface="Calibri" panose="020F0502020204030204" pitchFamily="34" charset="0"/>
                <a:cs typeface="Calibri" panose="020F0502020204030204" pitchFamily="34" charset="0"/>
              </a:rPr>
              <a:t> YANG, </a:t>
            </a:r>
            <a:r>
              <a:rPr kumimoji="1" lang="en-US" altLang="zh-CN" dirty="0" err="1">
                <a:latin typeface="Calibri" panose="020F0502020204030204" pitchFamily="34" charset="0"/>
                <a:cs typeface="Calibri" panose="020F0502020204030204" pitchFamily="34" charset="0"/>
              </a:rPr>
              <a:t>Yixuan</a:t>
            </a:r>
            <a:r>
              <a:rPr kumimoji="1" lang="en-US" altLang="zh-CN" dirty="0">
                <a:latin typeface="Calibri" panose="020F0502020204030204" pitchFamily="34" charset="0"/>
                <a:cs typeface="Calibri" panose="020F0502020204030204" pitchFamily="34" charset="0"/>
              </a:rPr>
              <a:t> SUN, Rui GUO</a:t>
            </a:r>
            <a:endParaRPr kumimoji="1" lang="zh-CN" altLang="en-US" dirty="0">
              <a:latin typeface="Calibri" panose="020F0502020204030204" pitchFamily="34" charset="0"/>
              <a:cs typeface="Calibri" panose="020F0502020204030204" pitchFamily="34" charset="0"/>
            </a:endParaRPr>
          </a:p>
        </p:txBody>
      </p:sp>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Tasks introduction</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4" name="矩形 3"/>
          <p:cNvSpPr/>
          <p:nvPr/>
        </p:nvSpPr>
        <p:spPr>
          <a:xfrm>
            <a:off x="700642" y="889451"/>
            <a:ext cx="4049487" cy="369332"/>
          </a:xfrm>
          <a:prstGeom prst="rect">
            <a:avLst/>
          </a:prstGeom>
        </p:spPr>
        <p:txBody>
          <a:bodyPr wrap="square">
            <a:spAutoFit/>
          </a:bodyPr>
          <a:lstStyle/>
          <a:p>
            <a:pPr marL="285750" indent="-285750">
              <a:buFont typeface="Arial" panose="020B0604020202020204" pitchFamily="34" charset="0"/>
              <a:buChar char="•"/>
            </a:pPr>
            <a:r>
              <a:rPr lang="en-US" altLang="zh-CN" b="1" dirty="0"/>
              <a:t>Working memory</a:t>
            </a:r>
            <a:r>
              <a:rPr lang="en-US" altLang="zh-CN" dirty="0"/>
              <a:t>: N-back task </a:t>
            </a:r>
            <a:endParaRPr lang="zh-CN" altLang="en-US" sz="2000" dirty="0">
              <a:latin typeface="Calibri" panose="020F0502020204030204" pitchFamily="34" charset="0"/>
              <a:cs typeface="Calibri" panose="020F0502020204030204" pitchFamily="34" charset="0"/>
            </a:endParaRPr>
          </a:p>
        </p:txBody>
      </p:sp>
      <p:sp>
        <p:nvSpPr>
          <p:cNvPr id="6" name="矩形 5"/>
          <p:cNvSpPr/>
          <p:nvPr/>
        </p:nvSpPr>
        <p:spPr>
          <a:xfrm>
            <a:off x="5972299" y="935617"/>
            <a:ext cx="6219701" cy="646331"/>
          </a:xfrm>
          <a:prstGeom prst="rect">
            <a:avLst/>
          </a:prstGeom>
        </p:spPr>
        <p:txBody>
          <a:bodyPr wrap="square">
            <a:spAutoFit/>
          </a:bodyPr>
          <a:lstStyle/>
          <a:p>
            <a:pPr marL="285750" indent="-285750">
              <a:buFont typeface="Arial" panose="020B0604020202020204" pitchFamily="34" charset="0"/>
              <a:buChar char="•"/>
            </a:pPr>
            <a:r>
              <a:rPr lang="en-US" altLang="zh-CN" b="1" dirty="0"/>
              <a:t>Emotion recognition</a:t>
            </a:r>
            <a:r>
              <a:rPr lang="en-US" altLang="zh-CN" dirty="0"/>
              <a:t>: Emotion Face Matching task</a:t>
            </a:r>
            <a:endParaRPr lang="en-US" altLang="zh-CN" dirty="0"/>
          </a:p>
          <a:p>
            <a:pPr marL="285750" indent="-285750">
              <a:buFont typeface="Arial" panose="020B0604020202020204" pitchFamily="34" charset="0"/>
              <a:buChar char="•"/>
            </a:pPr>
            <a:endParaRPr lang="zh-CN" altLang="en-US" dirty="0"/>
          </a:p>
        </p:txBody>
      </p:sp>
      <p:sp>
        <p:nvSpPr>
          <p:cNvPr id="8" name="矩形 7"/>
          <p:cNvSpPr/>
          <p:nvPr/>
        </p:nvSpPr>
        <p:spPr>
          <a:xfrm>
            <a:off x="593764" y="3756693"/>
            <a:ext cx="5060616" cy="369332"/>
          </a:xfrm>
          <a:prstGeom prst="rect">
            <a:avLst/>
          </a:prstGeom>
        </p:spPr>
        <p:txBody>
          <a:bodyPr wrap="none">
            <a:spAutoFit/>
          </a:bodyPr>
          <a:lstStyle/>
          <a:p>
            <a:pPr marL="285750" indent="-285750">
              <a:buFont typeface="Arial" panose="020B0604020202020204" pitchFamily="34" charset="0"/>
              <a:buChar char="•"/>
            </a:pPr>
            <a:r>
              <a:rPr lang="en-US" altLang="zh-CN" b="1" dirty="0"/>
              <a:t>Attention ability</a:t>
            </a:r>
            <a:r>
              <a:rPr lang="en-US" altLang="zh-CN" dirty="0"/>
              <a:t>: Attention Network Test</a:t>
            </a:r>
            <a:endParaRPr lang="en-US" altLang="zh-CN" dirty="0"/>
          </a:p>
        </p:txBody>
      </p:sp>
      <p:sp>
        <p:nvSpPr>
          <p:cNvPr id="9" name="矩形 8"/>
          <p:cNvSpPr/>
          <p:nvPr/>
        </p:nvSpPr>
        <p:spPr>
          <a:xfrm>
            <a:off x="6151638" y="3756693"/>
            <a:ext cx="6040362" cy="369332"/>
          </a:xfrm>
          <a:prstGeom prst="rect">
            <a:avLst/>
          </a:prstGeom>
        </p:spPr>
        <p:txBody>
          <a:bodyPr wrap="square">
            <a:spAutoFit/>
          </a:bodyPr>
          <a:lstStyle/>
          <a:p>
            <a:pPr marL="285750" indent="-285750">
              <a:buFont typeface="Arial" panose="020B0604020202020204" pitchFamily="34" charset="0"/>
              <a:buChar char="•"/>
            </a:pPr>
            <a:r>
              <a:rPr lang="en-US" altLang="zh-CN" b="1" dirty="0"/>
              <a:t>Risk decision-making</a:t>
            </a:r>
            <a:r>
              <a:rPr lang="en-US" altLang="zh-CN" dirty="0"/>
              <a:t>: Balloon Analogue Risk Task</a:t>
            </a:r>
            <a:endParaRPr lang="en-US" altLang="zh-CN" dirty="0"/>
          </a:p>
        </p:txBody>
      </p:sp>
      <p:pic>
        <p:nvPicPr>
          <p:cNvPr id="10" name="图片 9"/>
          <p:cNvPicPr>
            <a:picLocks noChangeAspect="1"/>
          </p:cNvPicPr>
          <p:nvPr/>
        </p:nvPicPr>
        <p:blipFill>
          <a:blip r:embed="rId1"/>
          <a:stretch>
            <a:fillRect/>
          </a:stretch>
        </p:blipFill>
        <p:spPr>
          <a:xfrm>
            <a:off x="1716404" y="4140805"/>
            <a:ext cx="2690750" cy="24831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341" y="1269129"/>
            <a:ext cx="2982879" cy="2338227"/>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 r="-422" b="21283"/>
          <a:stretch>
            <a:fillRect/>
          </a:stretch>
        </p:blipFill>
        <p:spPr>
          <a:xfrm>
            <a:off x="6791507" y="4389894"/>
            <a:ext cx="4311921" cy="138883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275" y="1300504"/>
            <a:ext cx="5156200" cy="2247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3611668" y="2694276"/>
            <a:ext cx="1030605" cy="829945"/>
          </a:xfrm>
          <a:prstGeom prst="rect">
            <a:avLst/>
          </a:prstGeom>
          <a:noFill/>
        </p:spPr>
        <p:txBody>
          <a:bodyPr wrap="square" rtlCol="0">
            <a:normAutofit/>
          </a:bodyPr>
          <a:lstStyle/>
          <a:p>
            <a:r>
              <a:rPr lang="en-US" altLang="zh-CN" sz="4800" b="1" dirty="0">
                <a:latin typeface="+mj-lt"/>
                <a:ea typeface="微软雅黑" panose="020B0503020204020204" pitchFamily="34" charset="-122"/>
                <a:cs typeface="Arial" panose="020B0604020202020204" pitchFamily="34" charset="0"/>
                <a:sym typeface="Arial" panose="020B0604020202020204" pitchFamily="34" charset="0"/>
              </a:rPr>
              <a:t>02.</a:t>
            </a:r>
            <a:endParaRPr lang="en-US" altLang="zh-CN" sz="4800" b="1" dirty="0">
              <a:latin typeface="+mj-lt"/>
              <a:ea typeface="微软雅黑" panose="020B0503020204020204" pitchFamily="34" charset="-122"/>
              <a:cs typeface="Arial" panose="020B0604020202020204" pitchFamily="34" charset="0"/>
              <a:sym typeface="Arial" panose="020B0604020202020204" pitchFamily="34" charset="0"/>
            </a:endParaRPr>
          </a:p>
        </p:txBody>
      </p:sp>
      <p:sp>
        <p:nvSpPr>
          <p:cNvPr id="18" name="文本框 17"/>
          <p:cNvSpPr txBox="1"/>
          <p:nvPr>
            <p:custDataLst>
              <p:tags r:id="rId2"/>
            </p:custDataLst>
          </p:nvPr>
        </p:nvSpPr>
        <p:spPr>
          <a:xfrm>
            <a:off x="4721648" y="2694276"/>
            <a:ext cx="4246245" cy="831600"/>
          </a:xfrm>
          <a:prstGeom prst="rect">
            <a:avLst/>
          </a:prstGeom>
          <a:noFill/>
        </p:spPr>
        <p:txBody>
          <a:bodyPr wrap="square" bIns="46990" rtlCol="0" anchor="ctr" anchorCtr="0">
            <a:normAutofit/>
          </a:bodyPr>
          <a:lstStyle/>
          <a:p>
            <a:pPr>
              <a:lnSpc>
                <a:spcPct val="120000"/>
              </a:lnSpc>
            </a:pPr>
            <a:r>
              <a:rPr lang="en-US" altLang="zh-CN" sz="28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M</a:t>
            </a:r>
            <a:r>
              <a:rPr lang="zh-CN" altLang="en-US" sz="28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ethods</a:t>
            </a:r>
            <a:r>
              <a:rPr lang="en-US" altLang="zh-CN" sz="28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and Results</a:t>
            </a:r>
            <a:endParaRPr lang="en-US" altLang="zh-CN" sz="28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3200" b="1" dirty="0">
                <a:latin typeface="Times New Roman" panose="02020603050405020304" pitchFamily="18" charset="0"/>
                <a:cs typeface="Times New Roman" panose="02020603050405020304" pitchFamily="18" charset="0"/>
                <a:sym typeface="+mn-lt"/>
              </a:rPr>
              <a:t>Overall Workflow</a:t>
            </a:r>
            <a:endParaRPr lang="en-US" altLang="zh-CN" sz="3200" b="1" dirty="0">
              <a:latin typeface="Times New Roman" panose="02020603050405020304" pitchFamily="18" charset="0"/>
              <a:cs typeface="Times New Roman" panose="02020603050405020304" pitchFamily="18" charset="0"/>
              <a:sym typeface="+mn-lt"/>
            </a:endParaRPr>
          </a:p>
        </p:txBody>
      </p:sp>
      <p:sp>
        <p:nvSpPr>
          <p:cNvPr id="5" name="Arrow: Notched Right 4"/>
          <p:cNvSpPr/>
          <p:nvPr/>
        </p:nvSpPr>
        <p:spPr>
          <a:xfrm>
            <a:off x="108066" y="945555"/>
            <a:ext cx="3252652" cy="904334"/>
          </a:xfrm>
          <a:prstGeom prst="notchedRightArrow">
            <a:avLst/>
          </a:prstGeom>
          <a:solidFill>
            <a:srgbClr val="B6C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1. Data Preprocessing</a:t>
            </a:r>
            <a:endParaRPr lang="zh-CN" altLang="en-US" sz="1600" b="1" dirty="0">
              <a:solidFill>
                <a:schemeClr val="tx1"/>
              </a:solidFill>
            </a:endParaRPr>
          </a:p>
        </p:txBody>
      </p:sp>
      <p:sp>
        <p:nvSpPr>
          <p:cNvPr id="6" name="Arrow: Notched Right 5"/>
          <p:cNvSpPr/>
          <p:nvPr/>
        </p:nvSpPr>
        <p:spPr>
          <a:xfrm>
            <a:off x="3360719" y="879475"/>
            <a:ext cx="3182586" cy="970414"/>
          </a:xfrm>
          <a:prstGeom prst="notchedRightArrow">
            <a:avLst/>
          </a:prstGeom>
          <a:solidFill>
            <a:srgbClr val="B6C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2. ROI extraction</a:t>
            </a:r>
            <a:endParaRPr lang="zh-CN" altLang="en-US" sz="1600" b="1" dirty="0">
              <a:solidFill>
                <a:schemeClr val="tx1"/>
              </a:solidFill>
            </a:endParaRPr>
          </a:p>
        </p:txBody>
      </p:sp>
      <p:sp>
        <p:nvSpPr>
          <p:cNvPr id="8" name="Arrow: Notched Right 7"/>
          <p:cNvSpPr/>
          <p:nvPr/>
        </p:nvSpPr>
        <p:spPr>
          <a:xfrm>
            <a:off x="6590349" y="873225"/>
            <a:ext cx="2474245" cy="970414"/>
          </a:xfrm>
          <a:prstGeom prst="notchedRightArrow">
            <a:avLst/>
          </a:prstGeom>
          <a:solidFill>
            <a:srgbClr val="B6C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3. FC</a:t>
            </a:r>
            <a:r>
              <a:rPr lang="zh-CN" altLang="en-US" sz="1600" b="1" dirty="0">
                <a:solidFill>
                  <a:schemeClr val="tx1"/>
                </a:solidFill>
              </a:rPr>
              <a:t> </a:t>
            </a:r>
            <a:r>
              <a:rPr lang="en-US" altLang="zh-CN" sz="1600" b="1" dirty="0">
                <a:solidFill>
                  <a:schemeClr val="tx1"/>
                </a:solidFill>
              </a:rPr>
              <a:t>calculation</a:t>
            </a:r>
            <a:endParaRPr lang="zh-CN" altLang="en-US" sz="1600" b="1" dirty="0">
              <a:solidFill>
                <a:schemeClr val="tx1"/>
              </a:solidFill>
            </a:endParaRPr>
          </a:p>
        </p:txBody>
      </p:sp>
      <p:sp>
        <p:nvSpPr>
          <p:cNvPr id="9" name="Arrow: Notched Right 8"/>
          <p:cNvSpPr/>
          <p:nvPr/>
        </p:nvSpPr>
        <p:spPr>
          <a:xfrm>
            <a:off x="9064595" y="873225"/>
            <a:ext cx="2611577" cy="970413"/>
          </a:xfrm>
          <a:prstGeom prst="notchedRightArrow">
            <a:avLst/>
          </a:prstGeom>
          <a:solidFill>
            <a:srgbClr val="B6C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4. Model</a:t>
            </a:r>
            <a:endParaRPr lang="zh-CN" altLang="en-US" sz="1600" b="1" dirty="0">
              <a:solidFill>
                <a:schemeClr val="tx1"/>
              </a:solidFill>
            </a:endParaRPr>
          </a:p>
        </p:txBody>
      </p:sp>
      <p:sp>
        <p:nvSpPr>
          <p:cNvPr id="10" name="Rectangle 9"/>
          <p:cNvSpPr/>
          <p:nvPr/>
        </p:nvSpPr>
        <p:spPr>
          <a:xfrm>
            <a:off x="698609" y="2758038"/>
            <a:ext cx="2057098" cy="455225"/>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fMRIPrep21.4.1</a:t>
            </a:r>
            <a:endParaRPr lang="zh-CN" altLang="en-US" sz="1400" dirty="0">
              <a:solidFill>
                <a:schemeClr val="tx1"/>
              </a:solidFill>
            </a:endParaRPr>
          </a:p>
        </p:txBody>
      </p:sp>
      <p:cxnSp>
        <p:nvCxnSpPr>
          <p:cNvPr id="11" name="Straight Arrow Connector 10"/>
          <p:cNvCxnSpPr/>
          <p:nvPr/>
        </p:nvCxnSpPr>
        <p:spPr>
          <a:xfrm>
            <a:off x="1727158" y="3213263"/>
            <a:ext cx="0" cy="445996"/>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289675" y="1767730"/>
            <a:ext cx="874967" cy="510884"/>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Start</a:t>
            </a:r>
            <a:endParaRPr lang="zh-CN" altLang="en-US" sz="1400" dirty="0">
              <a:solidFill>
                <a:schemeClr val="tx1"/>
              </a:solidFill>
            </a:endParaRPr>
          </a:p>
        </p:txBody>
      </p:sp>
      <p:cxnSp>
        <p:nvCxnSpPr>
          <p:cNvPr id="13" name="Straight Arrow Connector 12"/>
          <p:cNvCxnSpPr>
            <a:stCxn id="12" idx="4"/>
            <a:endCxn id="10" idx="0"/>
          </p:cNvCxnSpPr>
          <p:nvPr/>
        </p:nvCxnSpPr>
        <p:spPr>
          <a:xfrm flipH="1">
            <a:off x="1727158" y="2278614"/>
            <a:ext cx="1" cy="479424"/>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84729" y="3677850"/>
            <a:ext cx="2484858" cy="455225"/>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Time-align and image deformation</a:t>
            </a:r>
            <a:endParaRPr lang="zh-CN" altLang="en-US" sz="1400" dirty="0">
              <a:solidFill>
                <a:schemeClr val="tx1"/>
              </a:solidFill>
            </a:endParaRPr>
          </a:p>
        </p:txBody>
      </p:sp>
      <p:sp>
        <p:nvSpPr>
          <p:cNvPr id="15" name="Rectangle 14"/>
          <p:cNvSpPr/>
          <p:nvPr/>
        </p:nvSpPr>
        <p:spPr>
          <a:xfrm>
            <a:off x="350214" y="4675058"/>
            <a:ext cx="2753887" cy="455225"/>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standardized to the standard spatial template(MNI)</a:t>
            </a:r>
            <a:endParaRPr lang="zh-CN" altLang="en-US" sz="1400" dirty="0">
              <a:solidFill>
                <a:schemeClr val="tx1"/>
              </a:solidFill>
            </a:endParaRPr>
          </a:p>
        </p:txBody>
      </p:sp>
      <p:cxnSp>
        <p:nvCxnSpPr>
          <p:cNvPr id="16" name="Straight Arrow Connector 15"/>
          <p:cNvCxnSpPr>
            <a:stCxn id="14" idx="2"/>
            <a:endCxn id="15" idx="0"/>
          </p:cNvCxnSpPr>
          <p:nvPr/>
        </p:nvCxnSpPr>
        <p:spPr>
          <a:xfrm>
            <a:off x="1727158" y="4133075"/>
            <a:ext cx="0" cy="541983"/>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42580" y="5496593"/>
            <a:ext cx="2861521" cy="751056"/>
          </a:xfrm>
          <a:prstGeom prst="rect">
            <a:avLst/>
          </a:prstGeom>
          <a:solidFill>
            <a:srgbClr val="D6D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Process noise with ICA-AROMA</a:t>
            </a:r>
            <a:endParaRPr lang="zh-CN" altLang="en-US" sz="1400" dirty="0">
              <a:solidFill>
                <a:schemeClr val="tx1"/>
              </a:solidFill>
            </a:endParaRPr>
          </a:p>
        </p:txBody>
      </p:sp>
      <p:cxnSp>
        <p:nvCxnSpPr>
          <p:cNvPr id="18" name="Straight Arrow Connector 17"/>
          <p:cNvCxnSpPr/>
          <p:nvPr/>
        </p:nvCxnSpPr>
        <p:spPr>
          <a:xfrm flipH="1">
            <a:off x="1727158" y="5123675"/>
            <a:ext cx="1" cy="382136"/>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p:cNvCxnSpPr>
            <a:stCxn id="17" idx="3"/>
            <a:endCxn id="20" idx="1"/>
          </p:cNvCxnSpPr>
          <p:nvPr/>
        </p:nvCxnSpPr>
        <p:spPr>
          <a:xfrm flipV="1">
            <a:off x="3104101" y="3228784"/>
            <a:ext cx="472585" cy="264333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576686" y="2853550"/>
            <a:ext cx="2484858" cy="750467"/>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Regress 24 columns of head motion</a:t>
            </a:r>
            <a:endParaRPr lang="zh-CN" altLang="en-US" sz="1400" dirty="0">
              <a:solidFill>
                <a:schemeClr val="tx1"/>
              </a:solidFill>
            </a:endParaRPr>
          </a:p>
        </p:txBody>
      </p:sp>
      <p:sp>
        <p:nvSpPr>
          <p:cNvPr id="21" name="Rectangle 20"/>
          <p:cNvSpPr/>
          <p:nvPr/>
        </p:nvSpPr>
        <p:spPr>
          <a:xfrm>
            <a:off x="3576684" y="3860387"/>
            <a:ext cx="2484858" cy="1293506"/>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Use Shen 268 template to extract the average BOLD signal of all voxels in the regions of interest (ROI)</a:t>
            </a:r>
            <a:endParaRPr lang="zh-CN" altLang="en-US" sz="1400" dirty="0">
              <a:solidFill>
                <a:schemeClr val="tx1"/>
              </a:solidFill>
            </a:endParaRPr>
          </a:p>
        </p:txBody>
      </p:sp>
      <p:cxnSp>
        <p:nvCxnSpPr>
          <p:cNvPr id="22" name="Straight Arrow Connector 21"/>
          <p:cNvCxnSpPr>
            <a:stCxn id="20" idx="2"/>
            <a:endCxn id="21" idx="0"/>
          </p:cNvCxnSpPr>
          <p:nvPr/>
        </p:nvCxnSpPr>
        <p:spPr>
          <a:xfrm flipH="1">
            <a:off x="4819113" y="3604017"/>
            <a:ext cx="2" cy="25637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61" idx="3"/>
            <a:endCxn id="28" idx="1"/>
          </p:cNvCxnSpPr>
          <p:nvPr/>
        </p:nvCxnSpPr>
        <p:spPr>
          <a:xfrm flipV="1">
            <a:off x="6061542" y="2869888"/>
            <a:ext cx="568670" cy="301624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630212" y="2286323"/>
            <a:ext cx="2279974" cy="116713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For each participant, calculate </a:t>
            </a:r>
            <a:r>
              <a:rPr lang="en-US" altLang="zh-CN" sz="1400" b="1" dirty="0">
                <a:solidFill>
                  <a:schemeClr val="tx1"/>
                </a:solidFill>
              </a:rPr>
              <a:t>Pearson correlation </a:t>
            </a:r>
            <a:r>
              <a:rPr lang="en-US" altLang="zh-CN" sz="1400" dirty="0">
                <a:solidFill>
                  <a:schemeClr val="tx1"/>
                </a:solidFill>
              </a:rPr>
              <a:t>between regions for 4 tasks</a:t>
            </a:r>
            <a:endParaRPr lang="zh-CN" altLang="en-US" sz="1400" dirty="0">
              <a:solidFill>
                <a:schemeClr val="tx1"/>
              </a:solidFill>
            </a:endParaRPr>
          </a:p>
        </p:txBody>
      </p:sp>
      <p:cxnSp>
        <p:nvCxnSpPr>
          <p:cNvPr id="33" name="Connector: Elbow 32"/>
          <p:cNvCxnSpPr>
            <a:stCxn id="28" idx="3"/>
            <a:endCxn id="34" idx="1"/>
          </p:cNvCxnSpPr>
          <p:nvPr/>
        </p:nvCxnSpPr>
        <p:spPr>
          <a:xfrm flipV="1">
            <a:off x="8910186" y="2531296"/>
            <a:ext cx="212127" cy="338592"/>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22313" y="1895661"/>
            <a:ext cx="2891886" cy="1271270"/>
          </a:xfrm>
          <a:prstGeom prst="rect">
            <a:avLst/>
          </a:prstGeom>
          <a:solidFill>
            <a:srgbClr val="D6D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400" dirty="0">
                <a:solidFill>
                  <a:schemeClr val="tx1"/>
                </a:solidFill>
              </a:rPr>
              <a:t>Study1:  </a:t>
            </a:r>
            <a:endParaRPr lang="en-US" altLang="zh-CN" sz="1400" dirty="0">
              <a:solidFill>
                <a:schemeClr val="tx1"/>
              </a:solidFill>
            </a:endParaRPr>
          </a:p>
          <a:p>
            <a:pPr>
              <a:lnSpc>
                <a:spcPct val="150000"/>
              </a:lnSpc>
            </a:pPr>
            <a:r>
              <a:rPr lang="zh-CN" altLang="en-US" sz="1400" dirty="0">
                <a:solidFill>
                  <a:schemeClr val="tx1"/>
                </a:solidFill>
              </a:rPr>
              <a:t>  </a:t>
            </a:r>
            <a:r>
              <a:rPr lang="en-US" altLang="zh-CN" sz="1400" dirty="0">
                <a:solidFill>
                  <a:schemeClr val="tx1"/>
                </a:solidFill>
              </a:rPr>
              <a:t>1</a:t>
            </a:r>
            <a:r>
              <a:rPr lang="zh-CN" altLang="en-US" sz="1400" dirty="0">
                <a:solidFill>
                  <a:schemeClr val="tx1"/>
                </a:solidFill>
              </a:rPr>
              <a:t>）</a:t>
            </a:r>
            <a:r>
              <a:rPr lang="en-US" altLang="zh-CN" sz="1400" dirty="0">
                <a:solidFill>
                  <a:schemeClr val="tx1"/>
                </a:solidFill>
              </a:rPr>
              <a:t>Separate 4 tasks</a:t>
            </a:r>
            <a:r>
              <a:rPr lang="zh-CN" altLang="en-US" sz="1400" dirty="0">
                <a:solidFill>
                  <a:schemeClr val="tx1"/>
                </a:solidFill>
              </a:rPr>
              <a:t> </a:t>
            </a:r>
            <a:r>
              <a:rPr lang="en-US" altLang="zh-CN" sz="1400" dirty="0">
                <a:solidFill>
                  <a:schemeClr val="tx1"/>
                </a:solidFill>
              </a:rPr>
              <a:t>(ROIs)</a:t>
            </a:r>
            <a:endParaRPr lang="en-US" altLang="zh-CN" sz="1400" dirty="0">
              <a:solidFill>
                <a:schemeClr val="tx1"/>
              </a:solidFill>
            </a:endParaRPr>
          </a:p>
          <a:p>
            <a:pPr>
              <a:lnSpc>
                <a:spcPct val="150000"/>
              </a:lnSpc>
            </a:pPr>
            <a:r>
              <a:rPr lang="zh-CN" altLang="en-US" sz="1400" dirty="0">
                <a:solidFill>
                  <a:schemeClr val="tx1"/>
                </a:solidFill>
              </a:rPr>
              <a:t>  </a:t>
            </a:r>
            <a:r>
              <a:rPr lang="en-US" altLang="zh-CN" sz="1400" dirty="0">
                <a:solidFill>
                  <a:schemeClr val="tx1"/>
                </a:solidFill>
              </a:rPr>
              <a:t>2</a:t>
            </a:r>
            <a:r>
              <a:rPr lang="zh-CN" altLang="en-US" sz="1400" dirty="0">
                <a:solidFill>
                  <a:schemeClr val="tx1"/>
                </a:solidFill>
              </a:rPr>
              <a:t>）</a:t>
            </a:r>
            <a:r>
              <a:rPr lang="en-US" altLang="zh-CN" sz="1400" dirty="0">
                <a:solidFill>
                  <a:schemeClr val="tx1"/>
                </a:solidFill>
              </a:rPr>
              <a:t>Combine 4 tasks(Networks)</a:t>
            </a:r>
            <a:endParaRPr lang="en-US" altLang="zh-CN" sz="1400" dirty="0">
              <a:solidFill>
                <a:schemeClr val="tx1"/>
              </a:solidFill>
              <a:highlight>
                <a:srgbClr val="FFFF00"/>
              </a:highlight>
            </a:endParaRPr>
          </a:p>
        </p:txBody>
      </p:sp>
      <p:sp>
        <p:nvSpPr>
          <p:cNvPr id="36" name="Oval 35"/>
          <p:cNvSpPr/>
          <p:nvPr/>
        </p:nvSpPr>
        <p:spPr>
          <a:xfrm>
            <a:off x="10273706" y="4878562"/>
            <a:ext cx="874967" cy="510884"/>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End</a:t>
            </a:r>
            <a:endParaRPr lang="zh-CN" altLang="en-US" sz="1400" dirty="0">
              <a:solidFill>
                <a:schemeClr val="tx1"/>
              </a:solidFill>
            </a:endParaRPr>
          </a:p>
        </p:txBody>
      </p:sp>
      <p:sp>
        <p:nvSpPr>
          <p:cNvPr id="59" name="Rectangle 33"/>
          <p:cNvSpPr/>
          <p:nvPr/>
        </p:nvSpPr>
        <p:spPr>
          <a:xfrm>
            <a:off x="10765915" y="3652410"/>
            <a:ext cx="1295399" cy="79799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arenR"/>
            </a:pPr>
            <a:endParaRPr lang="en-US" altLang="zh-CN" sz="1400" dirty="0">
              <a:solidFill>
                <a:schemeClr val="tx1"/>
              </a:solidFill>
            </a:endParaRPr>
          </a:p>
          <a:p>
            <a:pPr marL="342900" indent="-342900">
              <a:lnSpc>
                <a:spcPct val="150000"/>
              </a:lnSpc>
              <a:buAutoNum type="arabicParenR"/>
            </a:pPr>
            <a:r>
              <a:rPr lang="en-US" altLang="zh-CN" sz="1400" dirty="0">
                <a:solidFill>
                  <a:schemeClr val="tx1"/>
                </a:solidFill>
              </a:rPr>
              <a:t>R</a:t>
            </a:r>
            <a:r>
              <a:rPr lang="zh-CN" altLang="en-US" sz="1400" dirty="0">
                <a:solidFill>
                  <a:schemeClr val="tx1"/>
                </a:solidFill>
              </a:rPr>
              <a:t> </a:t>
            </a:r>
            <a:r>
              <a:rPr lang="en-US" altLang="zh-CN" sz="1400" dirty="0">
                <a:solidFill>
                  <a:schemeClr val="tx1"/>
                </a:solidFill>
              </a:rPr>
              <a:t>square</a:t>
            </a:r>
            <a:endParaRPr lang="en-US" altLang="zh-CN" sz="1400" dirty="0">
              <a:solidFill>
                <a:schemeClr val="tx1"/>
              </a:solidFill>
            </a:endParaRPr>
          </a:p>
          <a:p>
            <a:pPr marL="342900" indent="-342900">
              <a:lnSpc>
                <a:spcPct val="150000"/>
              </a:lnSpc>
              <a:buAutoNum type="arabicParenR"/>
            </a:pPr>
            <a:r>
              <a:rPr lang="en-US" altLang="zh-CN" sz="1400" dirty="0">
                <a:solidFill>
                  <a:schemeClr val="tx1"/>
                </a:solidFill>
              </a:rPr>
              <a:t>MSE</a:t>
            </a:r>
            <a:endParaRPr lang="en-US" altLang="zh-CN" sz="1400" dirty="0">
              <a:solidFill>
                <a:schemeClr val="tx1"/>
              </a:solidFill>
            </a:endParaRPr>
          </a:p>
          <a:p>
            <a:pPr marL="342900" indent="-342900">
              <a:lnSpc>
                <a:spcPct val="150000"/>
              </a:lnSpc>
              <a:buAutoNum type="arabicParenR"/>
            </a:pPr>
            <a:endParaRPr lang="en-US" altLang="zh-CN" sz="1400" dirty="0">
              <a:solidFill>
                <a:schemeClr val="tx1"/>
              </a:solidFill>
            </a:endParaRPr>
          </a:p>
        </p:txBody>
      </p:sp>
      <p:sp>
        <p:nvSpPr>
          <p:cNvPr id="41" name="矩形 40"/>
          <p:cNvSpPr/>
          <p:nvPr/>
        </p:nvSpPr>
        <p:spPr>
          <a:xfrm>
            <a:off x="9133641" y="3464709"/>
            <a:ext cx="1577549" cy="1116075"/>
          </a:xfrm>
          <a:prstGeom prst="rect">
            <a:avLst/>
          </a:prstGeom>
          <a:solidFill>
            <a:srgbClr val="D5DDE4"/>
          </a:solidFill>
        </p:spPr>
        <p:txBody>
          <a:bodyPr wrap="square">
            <a:spAutoFit/>
          </a:bodyPr>
          <a:lstStyle/>
          <a:p>
            <a:pPr>
              <a:lnSpc>
                <a:spcPct val="150000"/>
              </a:lnSpc>
            </a:pPr>
            <a:r>
              <a:rPr lang="en-US" altLang="zh-CN" sz="1400" dirty="0"/>
              <a:t>Study2</a:t>
            </a:r>
            <a:r>
              <a:rPr lang="en-US" altLang="zh-CN" dirty="0"/>
              <a:t>:</a:t>
            </a:r>
            <a:endParaRPr lang="en-US" altLang="zh-CN" dirty="0"/>
          </a:p>
          <a:p>
            <a:pPr>
              <a:lnSpc>
                <a:spcPct val="150000"/>
              </a:lnSpc>
            </a:pPr>
            <a:r>
              <a:rPr lang="en-US" altLang="zh-CN" sz="1400" dirty="0"/>
              <a:t>networks difference test</a:t>
            </a:r>
            <a:endParaRPr lang="en-US" altLang="zh-CN" sz="1400" dirty="0"/>
          </a:p>
        </p:txBody>
      </p:sp>
      <p:cxnSp>
        <p:nvCxnSpPr>
          <p:cNvPr id="47" name="肘形连接符 46"/>
          <p:cNvCxnSpPr>
            <a:stCxn id="34" idx="2"/>
            <a:endCxn id="59" idx="0"/>
          </p:cNvCxnSpPr>
          <p:nvPr/>
        </p:nvCxnSpPr>
        <p:spPr>
          <a:xfrm rot="16200000" flipH="1">
            <a:off x="10748196" y="2986990"/>
            <a:ext cx="485479" cy="84535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28" idx="3"/>
            <a:endCxn id="41" idx="1"/>
          </p:cNvCxnSpPr>
          <p:nvPr/>
        </p:nvCxnSpPr>
        <p:spPr>
          <a:xfrm>
            <a:off x="8910186" y="2869888"/>
            <a:ext cx="223455" cy="115285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41" idx="2"/>
            <a:endCxn id="36" idx="0"/>
          </p:cNvCxnSpPr>
          <p:nvPr/>
        </p:nvCxnSpPr>
        <p:spPr>
          <a:xfrm>
            <a:off x="9922416" y="4580784"/>
            <a:ext cx="788774" cy="2977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59" idx="2"/>
            <a:endCxn id="36" idx="0"/>
          </p:cNvCxnSpPr>
          <p:nvPr/>
        </p:nvCxnSpPr>
        <p:spPr>
          <a:xfrm flipH="1">
            <a:off x="10711190" y="4450404"/>
            <a:ext cx="702425" cy="4281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20"/>
          <p:cNvSpPr/>
          <p:nvPr/>
        </p:nvSpPr>
        <p:spPr>
          <a:xfrm>
            <a:off x="3576684" y="5415919"/>
            <a:ext cx="2484858" cy="940431"/>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rPr>
              <a:t>Map 268*268 ROI into 8 networks</a:t>
            </a:r>
            <a:endParaRPr lang="zh-CN" altLang="en-US" sz="1400" dirty="0">
              <a:solidFill>
                <a:schemeClr val="tx1"/>
              </a:solidFill>
            </a:endParaRPr>
          </a:p>
        </p:txBody>
      </p:sp>
      <p:cxnSp>
        <p:nvCxnSpPr>
          <p:cNvPr id="63" name="Straight Arrow Connector 21"/>
          <p:cNvCxnSpPr/>
          <p:nvPr/>
        </p:nvCxnSpPr>
        <p:spPr>
          <a:xfrm flipH="1">
            <a:off x="4819112" y="5155507"/>
            <a:ext cx="2" cy="25637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4" name="图片 6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60786" y="4963614"/>
            <a:ext cx="3626369" cy="1661886"/>
          </a:xfrm>
          <a:prstGeom prst="rect">
            <a:avLst/>
          </a:prstGeom>
        </p:spPr>
      </p:pic>
      <p:pic>
        <p:nvPicPr>
          <p:cNvPr id="65" name="图片 64"/>
          <p:cNvPicPr>
            <a:picLocks noChangeAspect="1"/>
          </p:cNvPicPr>
          <p:nvPr/>
        </p:nvPicPr>
        <p:blipFill rotWithShape="1">
          <a:blip r:embed="rId2">
            <a:extLst>
              <a:ext uri="{28A0092B-C50C-407E-A947-70E740481C1C}">
                <a14:useLocalDpi xmlns:a14="http://schemas.microsoft.com/office/drawing/2010/main" val="0"/>
              </a:ext>
            </a:extLst>
          </a:blip>
          <a:srcRect l="11000" t="7453" r="17006" b="10211"/>
          <a:stretch>
            <a:fillRect/>
          </a:stretch>
        </p:blipFill>
        <p:spPr>
          <a:xfrm>
            <a:off x="7067696" y="3529890"/>
            <a:ext cx="1363089" cy="1249913"/>
          </a:xfrm>
          <a:prstGeom prst="rect">
            <a:avLst/>
          </a:prstGeom>
          <a:noFill/>
          <a:ln>
            <a:noFill/>
          </a:ln>
        </p:spPr>
        <p:style>
          <a:lnRef idx="0">
            <a:scrgbClr r="0" g="0" b="0"/>
          </a:lnRef>
          <a:fillRef idx="0">
            <a:scrgbClr r="0" g="0" b="0"/>
          </a:fillRef>
          <a:effectRef idx="0">
            <a:scrgbClr r="0" g="0" b="0"/>
          </a:effectRef>
          <a:fontRef idx="minor">
            <a:schemeClr val="dk1"/>
          </a:fontRef>
        </p:style>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899203" cy="504825"/>
          </a:xfrm>
        </p:spPr>
        <p:txBody>
          <a:bodyPr>
            <a:noAutofit/>
          </a:bodyPr>
          <a:lstStyle/>
          <a:p>
            <a:r>
              <a:rPr lang="en-US" altLang="zh-CN" sz="2000" b="1" i="1" dirty="0">
                <a:latin typeface="Times New Roman" panose="02020603050405020304" pitchFamily="18" charset="0"/>
                <a:cs typeface="Times New Roman" panose="02020603050405020304" pitchFamily="18" charset="0"/>
                <a:sym typeface="+mn-lt"/>
              </a:rPr>
              <a:t>Study1: the relationship between multiple tasks and mathematics performance   </a:t>
            </a:r>
            <a:endParaRPr lang="en-US" altLang="zh-CN" sz="2000" b="1" dirty="0">
              <a:latin typeface="Times New Roman" panose="02020603050405020304" pitchFamily="18" charset="0"/>
              <a:cs typeface="Times New Roman" panose="02020603050405020304" pitchFamily="18" charset="0"/>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4364" y="1101520"/>
            <a:ext cx="6571433" cy="4670054"/>
          </a:xfrm>
          <a:prstGeom prst="rect">
            <a:avLst/>
          </a:prstGeom>
        </p:spPr>
      </p:pic>
      <p:sp>
        <p:nvSpPr>
          <p:cNvPr id="16" name="矩形 15"/>
          <p:cNvSpPr/>
          <p:nvPr/>
        </p:nvSpPr>
        <p:spPr>
          <a:xfrm>
            <a:off x="454597" y="5954137"/>
            <a:ext cx="11610733" cy="584775"/>
          </a:xfrm>
          <a:prstGeom prst="rect">
            <a:avLst/>
          </a:prstGeom>
        </p:spPr>
        <p:txBody>
          <a:bodyPr wrap="square">
            <a:spAutoFit/>
          </a:bodyPr>
          <a:lstStyle/>
          <a:p>
            <a:pPr marL="285750" indent="-285750">
              <a:buFont typeface="Arial" panose="020B0604020202020204" pitchFamily="34" charset="0"/>
              <a:buChar char="•"/>
            </a:pPr>
            <a:r>
              <a:rPr lang="en-US" altLang="zh-CN" sz="1600" i="1" dirty="0">
                <a:solidFill>
                  <a:srgbClr val="222222"/>
                </a:solidFill>
                <a:latin typeface="Calibri" panose="020F0502020204030204" pitchFamily="34" charset="0"/>
                <a:cs typeface="Calibri" panose="020F0502020204030204" pitchFamily="34" charset="0"/>
              </a:rPr>
              <a:t>Shen, X., Finn, E., </a:t>
            </a:r>
            <a:r>
              <a:rPr lang="en-US" altLang="zh-CN" sz="1600" i="1" dirty="0" err="1">
                <a:solidFill>
                  <a:srgbClr val="222222"/>
                </a:solidFill>
                <a:latin typeface="Calibri" panose="020F0502020204030204" pitchFamily="34" charset="0"/>
                <a:cs typeface="Calibri" panose="020F0502020204030204" pitchFamily="34" charset="0"/>
              </a:rPr>
              <a:t>Scheinost</a:t>
            </a:r>
            <a:r>
              <a:rPr lang="en-US" altLang="zh-CN" sz="1600" i="1" dirty="0">
                <a:solidFill>
                  <a:srgbClr val="222222"/>
                </a:solidFill>
                <a:latin typeface="Calibri" panose="020F0502020204030204" pitchFamily="34" charset="0"/>
                <a:cs typeface="Calibri" panose="020F0502020204030204" pitchFamily="34" charset="0"/>
              </a:rPr>
              <a:t>, D. et al. Using connectome-based predictive modeling to predict individual behavior from brain connectivity. Nat </a:t>
            </a:r>
            <a:r>
              <a:rPr lang="en-US" altLang="zh-CN" sz="1600" i="1" dirty="0" err="1">
                <a:solidFill>
                  <a:srgbClr val="222222"/>
                </a:solidFill>
                <a:latin typeface="Calibri" panose="020F0502020204030204" pitchFamily="34" charset="0"/>
                <a:cs typeface="Calibri" panose="020F0502020204030204" pitchFamily="34" charset="0"/>
              </a:rPr>
              <a:t>Protoc</a:t>
            </a:r>
            <a:r>
              <a:rPr lang="en-US" altLang="zh-CN" sz="1600" i="1" dirty="0">
                <a:solidFill>
                  <a:srgbClr val="222222"/>
                </a:solidFill>
                <a:latin typeface="Calibri" panose="020F0502020204030204" pitchFamily="34" charset="0"/>
                <a:cs typeface="Calibri" panose="020F0502020204030204" pitchFamily="34" charset="0"/>
              </a:rPr>
              <a:t> </a:t>
            </a:r>
            <a:r>
              <a:rPr lang="en-US" altLang="zh-CN" sz="1600" b="1" i="1" dirty="0">
                <a:solidFill>
                  <a:srgbClr val="222222"/>
                </a:solidFill>
                <a:latin typeface="Calibri" panose="020F0502020204030204" pitchFamily="34" charset="0"/>
                <a:cs typeface="Calibri" panose="020F0502020204030204" pitchFamily="34" charset="0"/>
              </a:rPr>
              <a:t>12</a:t>
            </a:r>
            <a:r>
              <a:rPr lang="en-US" altLang="zh-CN" sz="1600" i="1" dirty="0">
                <a:solidFill>
                  <a:srgbClr val="222222"/>
                </a:solidFill>
                <a:latin typeface="Calibri" panose="020F0502020204030204" pitchFamily="34" charset="0"/>
                <a:cs typeface="Calibri" panose="020F0502020204030204" pitchFamily="34" charset="0"/>
              </a:rPr>
              <a:t>, 506–518 (2017). </a:t>
            </a:r>
            <a:endParaRPr lang="zh-CN" altLang="en-US" sz="1600" i="1" dirty="0">
              <a:latin typeface="Calibri" panose="020F0502020204030204" pitchFamily="34" charset="0"/>
              <a:cs typeface="Calibri" panose="020F0502020204030204" pitchFamily="34" charset="0"/>
            </a:endParaRPr>
          </a:p>
        </p:txBody>
      </p:sp>
      <p:sp>
        <p:nvSpPr>
          <p:cNvPr id="3" name="矩形 2"/>
          <p:cNvSpPr/>
          <p:nvPr/>
        </p:nvSpPr>
        <p:spPr>
          <a:xfrm>
            <a:off x="7355797" y="2595279"/>
            <a:ext cx="4358701" cy="2031325"/>
          </a:xfrm>
          <a:prstGeom prst="rect">
            <a:avLst/>
          </a:prstGeom>
        </p:spPr>
        <p:txBody>
          <a:bodyPr wrap="square">
            <a:spAutoFit/>
          </a:bodyPr>
          <a:lstStyle/>
          <a:p>
            <a:pPr marL="400050" indent="-400050">
              <a:buAutoNum type="romanLcParenBoth"/>
            </a:pPr>
            <a:r>
              <a:rPr lang="en-US" altLang="zh-CN" dirty="0">
                <a:solidFill>
                  <a:srgbClr val="141413"/>
                </a:solidFill>
                <a:latin typeface="Calibri" panose="020F0502020204030204" pitchFamily="34" charset="0"/>
                <a:cs typeface="Calibri" panose="020F0502020204030204" pitchFamily="34" charset="0"/>
              </a:rPr>
              <a:t>feature selection</a:t>
            </a:r>
            <a:endParaRPr lang="en-US" altLang="zh-CN" dirty="0">
              <a:solidFill>
                <a:srgbClr val="141413"/>
              </a:solidFill>
              <a:latin typeface="Calibri" panose="020F0502020204030204" pitchFamily="34" charset="0"/>
              <a:cs typeface="Calibri" panose="020F0502020204030204" pitchFamily="34" charset="0"/>
            </a:endParaRPr>
          </a:p>
          <a:p>
            <a:pPr marL="400050" indent="-400050">
              <a:buAutoNum type="romanLcParenBoth"/>
            </a:pPr>
            <a:endParaRPr lang="en-US" altLang="zh-CN" dirty="0">
              <a:solidFill>
                <a:srgbClr val="141413"/>
              </a:solidFill>
              <a:latin typeface="Calibri" panose="020F0502020204030204" pitchFamily="34" charset="0"/>
              <a:cs typeface="Calibri" panose="020F0502020204030204" pitchFamily="34" charset="0"/>
            </a:endParaRPr>
          </a:p>
          <a:p>
            <a:r>
              <a:rPr lang="en-US" altLang="zh-CN" dirty="0">
                <a:solidFill>
                  <a:srgbClr val="141413"/>
                </a:solidFill>
                <a:latin typeface="Calibri" panose="020F0502020204030204" pitchFamily="34" charset="0"/>
                <a:cs typeface="Calibri" panose="020F0502020204030204" pitchFamily="34" charset="0"/>
              </a:rPr>
              <a:t>(ii) feature summarization</a:t>
            </a:r>
            <a:endParaRPr lang="en-US" altLang="zh-CN" dirty="0">
              <a:solidFill>
                <a:srgbClr val="141413"/>
              </a:solidFill>
              <a:latin typeface="Calibri" panose="020F0502020204030204" pitchFamily="34" charset="0"/>
              <a:cs typeface="Calibri" panose="020F0502020204030204" pitchFamily="34" charset="0"/>
            </a:endParaRPr>
          </a:p>
          <a:p>
            <a:endParaRPr lang="en-US" altLang="zh-CN" dirty="0">
              <a:solidFill>
                <a:srgbClr val="141413"/>
              </a:solidFill>
              <a:latin typeface="Calibri" panose="020F0502020204030204" pitchFamily="34" charset="0"/>
              <a:cs typeface="Calibri" panose="020F0502020204030204" pitchFamily="34" charset="0"/>
            </a:endParaRPr>
          </a:p>
          <a:p>
            <a:r>
              <a:rPr lang="en-US" altLang="zh-CN" dirty="0">
                <a:solidFill>
                  <a:srgbClr val="141413"/>
                </a:solidFill>
                <a:latin typeface="Calibri" panose="020F0502020204030204" pitchFamily="34" charset="0"/>
                <a:cs typeface="Calibri" panose="020F0502020204030204" pitchFamily="34" charset="0"/>
              </a:rPr>
              <a:t>(iii) model building</a:t>
            </a:r>
            <a:endParaRPr lang="en-US" altLang="zh-CN" dirty="0">
              <a:solidFill>
                <a:srgbClr val="141413"/>
              </a:solidFill>
              <a:latin typeface="Calibri" panose="020F0502020204030204" pitchFamily="34" charset="0"/>
              <a:cs typeface="Calibri" panose="020F0502020204030204" pitchFamily="34" charset="0"/>
            </a:endParaRPr>
          </a:p>
          <a:p>
            <a:endParaRPr lang="en-US" altLang="zh-CN" dirty="0">
              <a:solidFill>
                <a:srgbClr val="141413"/>
              </a:solidFill>
              <a:latin typeface="Calibri" panose="020F0502020204030204" pitchFamily="34" charset="0"/>
              <a:cs typeface="Calibri" panose="020F0502020204030204" pitchFamily="34" charset="0"/>
            </a:endParaRPr>
          </a:p>
          <a:p>
            <a:r>
              <a:rPr lang="en-US" altLang="zh-CN" dirty="0">
                <a:solidFill>
                  <a:srgbClr val="141413"/>
                </a:solidFill>
                <a:latin typeface="Calibri" panose="020F0502020204030204" pitchFamily="34" charset="0"/>
                <a:cs typeface="Calibri" panose="020F0502020204030204" pitchFamily="34" charset="0"/>
              </a:rPr>
              <a:t>(iv) assessment of prediction significance.</a:t>
            </a:r>
            <a:endParaRPr lang="en-US" altLang="zh-CN" dirty="0">
              <a:solidFill>
                <a:srgbClr val="141413"/>
              </a:solidFill>
              <a:effectLst/>
              <a:latin typeface="Calibri" panose="020F0502020204030204" pitchFamily="34" charset="0"/>
              <a:cs typeface="Calibri" panose="020F0502020204030204" pitchFamily="34" charset="0"/>
            </a:endParaRPr>
          </a:p>
        </p:txBody>
      </p:sp>
      <p:sp>
        <p:nvSpPr>
          <p:cNvPr id="4" name="矩形 3"/>
          <p:cNvSpPr/>
          <p:nvPr/>
        </p:nvSpPr>
        <p:spPr>
          <a:xfrm>
            <a:off x="454597" y="825573"/>
            <a:ext cx="2903359" cy="369332"/>
          </a:xfrm>
          <a:prstGeom prst="rect">
            <a:avLst/>
          </a:prstGeom>
        </p:spPr>
        <p:txBody>
          <a:bodyPr wrap="none">
            <a:spAutoFit/>
          </a:bodyPr>
          <a:lstStyle/>
          <a:p>
            <a:r>
              <a:rPr lang="en-US" altLang="zh-CN" b="1" i="1" dirty="0">
                <a:latin typeface="Times New Roman" panose="02020603050405020304" pitchFamily="18" charset="0"/>
                <a:cs typeface="Times New Roman" panose="02020603050405020304" pitchFamily="18" charset="0"/>
                <a:sym typeface="+mn-lt"/>
              </a:rPr>
              <a:t>CPM : lm1 (268 ROIs level)</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CPM: lm2  </a:t>
            </a:r>
            <a:endParaRPr lang="en-US" altLang="zh-CN" sz="2400" b="1" dirty="0">
              <a:latin typeface="Times New Roman" panose="02020603050405020304" pitchFamily="18" charset="0"/>
              <a:cs typeface="Times New Roman" panose="02020603050405020304" pitchFamily="18" charset="0"/>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135" y="1207852"/>
            <a:ext cx="6049355" cy="4299034"/>
          </a:xfrm>
          <a:prstGeom prst="rect">
            <a:avLst/>
          </a:prstGeom>
        </p:spPr>
      </p:pic>
      <p:sp>
        <p:nvSpPr>
          <p:cNvPr id="4" name="矩形 3"/>
          <p:cNvSpPr/>
          <p:nvPr/>
        </p:nvSpPr>
        <p:spPr>
          <a:xfrm>
            <a:off x="2576945" y="1374107"/>
            <a:ext cx="1378110" cy="486888"/>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1"/>
                </a:solidFill>
              </a:rPr>
              <a:t>PLS</a:t>
            </a:r>
            <a:r>
              <a:rPr kumimoji="1" lang="zh-CN" altLang="en-US" sz="900" b="1" dirty="0">
                <a:solidFill>
                  <a:schemeClr val="tx1"/>
                </a:solidFill>
              </a:rPr>
              <a:t> </a:t>
            </a:r>
            <a:r>
              <a:rPr kumimoji="1" lang="en-US" altLang="zh-CN" sz="900" b="1" dirty="0">
                <a:solidFill>
                  <a:schemeClr val="tx1"/>
                </a:solidFill>
              </a:rPr>
              <a:t>to associate each edge with the behavioral measure</a:t>
            </a:r>
            <a:endParaRPr kumimoji="1" lang="zh-CN" altLang="en-US" sz="900" b="1" dirty="0">
              <a:solidFill>
                <a:schemeClr val="tx1"/>
              </a:solidFill>
            </a:endParaRPr>
          </a:p>
        </p:txBody>
      </p:sp>
      <p:sp>
        <p:nvSpPr>
          <p:cNvPr id="8" name="矩形 7"/>
          <p:cNvSpPr/>
          <p:nvPr/>
        </p:nvSpPr>
        <p:spPr>
          <a:xfrm>
            <a:off x="4605415" y="1374107"/>
            <a:ext cx="1564032" cy="486888"/>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b="1" dirty="0">
                <a:solidFill>
                  <a:schemeClr val="tx1"/>
                </a:solidFill>
              </a:rPr>
              <a:t>First principal component loadings to Extract top 10% edges</a:t>
            </a:r>
            <a:endParaRPr kumimoji="1" lang="zh-CN" altLang="en-US" sz="900" b="1" dirty="0">
              <a:solidFill>
                <a:schemeClr val="tx1"/>
              </a:solidFill>
            </a:endParaRPr>
          </a:p>
        </p:txBody>
      </p:sp>
      <p:sp>
        <p:nvSpPr>
          <p:cNvPr id="9" name="矩形 8"/>
          <p:cNvSpPr/>
          <p:nvPr/>
        </p:nvSpPr>
        <p:spPr>
          <a:xfrm>
            <a:off x="530946" y="3643788"/>
            <a:ext cx="1453148" cy="320633"/>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b="1" dirty="0">
                <a:solidFill>
                  <a:schemeClr val="tx1"/>
                </a:solidFill>
              </a:rPr>
              <a:t>For each subject, sum the positive and negative selected edges respectively</a:t>
            </a:r>
            <a:endParaRPr kumimoji="1" lang="zh-CN" altLang="en-US" sz="700" b="1" dirty="0">
              <a:solidFill>
                <a:schemeClr val="tx1"/>
              </a:solidFill>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 r="42197" b="525"/>
          <a:stretch>
            <a:fillRect/>
          </a:stretch>
        </p:blipFill>
        <p:spPr>
          <a:xfrm>
            <a:off x="1765825" y="4097370"/>
            <a:ext cx="281090" cy="1057012"/>
          </a:xfrm>
          <a:prstGeom prst="rect">
            <a:avLst/>
          </a:prstGeom>
        </p:spPr>
      </p:pic>
      <p:sp>
        <p:nvSpPr>
          <p:cNvPr id="11" name="矩形 10"/>
          <p:cNvSpPr/>
          <p:nvPr/>
        </p:nvSpPr>
        <p:spPr>
          <a:xfrm>
            <a:off x="2522204" y="900075"/>
            <a:ext cx="3775201" cy="307777"/>
          </a:xfrm>
          <a:prstGeom prst="rect">
            <a:avLst/>
          </a:prstGeom>
          <a:solidFill>
            <a:schemeClr val="bg1">
              <a:lumMod val="85000"/>
            </a:schemeClr>
          </a:solidFill>
        </p:spPr>
        <p:txBody>
          <a:bodyPr wrap="none">
            <a:spAutoFit/>
          </a:bodyPr>
          <a:lstStyle/>
          <a:p>
            <a:r>
              <a:rPr lang="en-US" altLang="zh-CN" sz="1400" dirty="0">
                <a:latin typeface="Calibri" panose="020F0502020204030204" pitchFamily="34" charset="0"/>
                <a:ea typeface="等线" panose="02010600030101010101" pitchFamily="2" charset="-122"/>
                <a:cs typeface="Calibri" panose="020F0502020204030204" pitchFamily="34" charset="0"/>
              </a:rPr>
              <a:t>randomly grouped n times, k-fold cross validation</a:t>
            </a:r>
            <a:endParaRPr lang="zh-CN" altLang="en-US" sz="1400" dirty="0">
              <a:latin typeface="Calibri" panose="020F0502020204030204" pitchFamily="34" charset="0"/>
              <a:cs typeface="Calibri" panose="020F0502020204030204" pitchFamily="34" charset="0"/>
            </a:endParaRPr>
          </a:p>
        </p:txBody>
      </p:sp>
      <p:cxnSp>
        <p:nvCxnSpPr>
          <p:cNvPr id="18" name="直线箭头连接符 17"/>
          <p:cNvCxnSpPr/>
          <p:nvPr/>
        </p:nvCxnSpPr>
        <p:spPr>
          <a:xfrm flipH="1">
            <a:off x="4300554" y="1185818"/>
            <a:ext cx="1" cy="10488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1479640" y="3940617"/>
            <a:ext cx="349007" cy="200055"/>
          </a:xfrm>
          <a:prstGeom prst="rect">
            <a:avLst/>
          </a:prstGeom>
          <a:noFill/>
        </p:spPr>
        <p:txBody>
          <a:bodyPr wrap="square" rtlCol="0">
            <a:spAutoFit/>
          </a:bodyPr>
          <a:lstStyle/>
          <a:p>
            <a:r>
              <a:rPr kumimoji="1" lang="en-US" altLang="zh-CN" sz="700" dirty="0"/>
              <a:t>neg</a:t>
            </a:r>
            <a:endParaRPr kumimoji="1" lang="zh-CN" altLang="en-US" sz="700" dirty="0"/>
          </a:p>
        </p:txBody>
      </p:sp>
      <p:sp>
        <p:nvSpPr>
          <p:cNvPr id="26" name="文本框 25"/>
          <p:cNvSpPr txBox="1"/>
          <p:nvPr/>
        </p:nvSpPr>
        <p:spPr>
          <a:xfrm>
            <a:off x="1697908" y="3940616"/>
            <a:ext cx="349007" cy="200055"/>
          </a:xfrm>
          <a:prstGeom prst="rect">
            <a:avLst/>
          </a:prstGeom>
          <a:noFill/>
        </p:spPr>
        <p:txBody>
          <a:bodyPr wrap="square" rtlCol="0">
            <a:spAutoFit/>
          </a:bodyPr>
          <a:lstStyle/>
          <a:p>
            <a:r>
              <a:rPr kumimoji="1" lang="en-US" altLang="zh-CN" sz="700" dirty="0"/>
              <a:t>pos</a:t>
            </a:r>
            <a:endParaRPr kumimoji="1" lang="zh-CN" altLang="en-US" sz="700" dirty="0"/>
          </a:p>
        </p:txBody>
      </p:sp>
      <p:sp>
        <p:nvSpPr>
          <p:cNvPr id="27" name="矩形 26"/>
          <p:cNvSpPr/>
          <p:nvPr/>
        </p:nvSpPr>
        <p:spPr>
          <a:xfrm>
            <a:off x="4226560" y="3566160"/>
            <a:ext cx="2100930" cy="1940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0" name="图片 29"/>
          <p:cNvPicPr>
            <a:picLocks noChangeAspect="1"/>
          </p:cNvPicPr>
          <p:nvPr/>
        </p:nvPicPr>
        <p:blipFill rotWithShape="1">
          <a:blip r:embed="rId3">
            <a:extLst>
              <a:ext uri="{28A0092B-C50C-407E-A947-70E740481C1C}">
                <a14:useLocalDpi xmlns:a14="http://schemas.microsoft.com/office/drawing/2010/main" val="0"/>
              </a:ext>
            </a:extLst>
          </a:blip>
          <a:srcRect t="2040" r="1825"/>
          <a:stretch>
            <a:fillRect/>
          </a:stretch>
        </p:blipFill>
        <p:spPr>
          <a:xfrm>
            <a:off x="4605415" y="3758319"/>
            <a:ext cx="1940976" cy="1734100"/>
          </a:xfrm>
          <a:prstGeom prst="rect">
            <a:avLst/>
          </a:prstGeom>
        </p:spPr>
      </p:pic>
      <p:cxnSp>
        <p:nvCxnSpPr>
          <p:cNvPr id="32" name="直线箭头连接符 31"/>
          <p:cNvCxnSpPr/>
          <p:nvPr/>
        </p:nvCxnSpPr>
        <p:spPr>
          <a:xfrm>
            <a:off x="5387431" y="3149600"/>
            <a:ext cx="0" cy="6087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5433663" y="3323154"/>
            <a:ext cx="1200818" cy="261610"/>
          </a:xfrm>
          <a:prstGeom prst="rect">
            <a:avLst/>
          </a:prstGeom>
          <a:solidFill>
            <a:schemeClr val="bg1">
              <a:lumMod val="85000"/>
            </a:schemeClr>
          </a:solidFill>
        </p:spPr>
        <p:txBody>
          <a:bodyPr wrap="square" rtlCol="0">
            <a:spAutoFit/>
          </a:bodyPr>
          <a:lstStyle/>
          <a:p>
            <a:r>
              <a:rPr kumimoji="1" lang="en-US" altLang="zh-CN" sz="1100" dirty="0"/>
              <a:t>4 tasks overlap</a:t>
            </a:r>
            <a:endParaRPr kumimoji="1" lang="zh-CN" altLang="en-US" sz="1100" dirty="0"/>
          </a:p>
        </p:txBody>
      </p:sp>
      <p:sp>
        <p:nvSpPr>
          <p:cNvPr id="34" name="文本框 33"/>
          <p:cNvSpPr txBox="1"/>
          <p:nvPr/>
        </p:nvSpPr>
        <p:spPr>
          <a:xfrm>
            <a:off x="422846" y="894094"/>
            <a:ext cx="704914" cy="261610"/>
          </a:xfrm>
          <a:prstGeom prst="rect">
            <a:avLst/>
          </a:prstGeom>
          <a:solidFill>
            <a:schemeClr val="bg1">
              <a:lumMod val="85000"/>
            </a:schemeClr>
          </a:solidFill>
        </p:spPr>
        <p:txBody>
          <a:bodyPr wrap="square" rtlCol="0">
            <a:spAutoFit/>
          </a:bodyPr>
          <a:lstStyle/>
          <a:p>
            <a:r>
              <a:rPr kumimoji="1" lang="en-US" altLang="zh-CN" sz="1100" dirty="0"/>
              <a:t>4 tasks: </a:t>
            </a:r>
            <a:endParaRPr kumimoji="1" lang="zh-CN" altLang="en-US" sz="1100" dirty="0"/>
          </a:p>
        </p:txBody>
      </p:sp>
      <p:graphicFrame>
        <p:nvGraphicFramePr>
          <p:cNvPr id="46" name="表格 45"/>
          <p:cNvGraphicFramePr>
            <a:graphicFrameLocks noGrp="1"/>
          </p:cNvGraphicFramePr>
          <p:nvPr>
            <p:custDataLst>
              <p:tags r:id="rId4"/>
            </p:custDataLst>
          </p:nvPr>
        </p:nvGraphicFramePr>
        <p:xfrm>
          <a:off x="6706345" y="1493520"/>
          <a:ext cx="5111217" cy="3126943"/>
        </p:xfrm>
        <a:graphic>
          <a:graphicData uri="http://schemas.openxmlformats.org/drawingml/2006/table">
            <a:tbl>
              <a:tblPr firstRow="1" firstCol="1" bandRow="1">
                <a:tableStyleId>{F5AB1C69-6EDB-4FF4-983F-18BD219EF322}</a:tableStyleId>
              </a:tblPr>
              <a:tblGrid>
                <a:gridCol w="632050"/>
                <a:gridCol w="1788160"/>
                <a:gridCol w="1180197"/>
                <a:gridCol w="869248"/>
                <a:gridCol w="641562"/>
              </a:tblGrid>
              <a:tr h="386080">
                <a:tc>
                  <a:txBody>
                    <a:bodyPr/>
                    <a:lstStyle/>
                    <a:p>
                      <a:pPr algn="ctr" fontAlgn="ctr">
                        <a:spcAft>
                          <a:spcPts val="0"/>
                        </a:spcAft>
                      </a:pPr>
                      <a:r>
                        <a:rPr lang="en-US" sz="800" kern="0" dirty="0">
                          <a:effectLst/>
                        </a:rPr>
                        <a:t>Model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c>
                  <a:txBody>
                    <a:bodyPr/>
                    <a:lstStyle/>
                    <a:p>
                      <a:pPr algn="ctr" fontAlgn="ctr">
                        <a:spcAft>
                          <a:spcPts val="0"/>
                        </a:spcAft>
                      </a:pPr>
                      <a:r>
                        <a:rPr lang="en-US" sz="800" kern="0" dirty="0">
                          <a:effectLst/>
                        </a:rPr>
                        <a:t>Task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c>
                  <a:txBody>
                    <a:bodyPr/>
                    <a:lstStyle/>
                    <a:p>
                      <a:pPr algn="ctr" fontAlgn="ctr">
                        <a:spcAft>
                          <a:spcPts val="0"/>
                        </a:spcAft>
                      </a:pPr>
                      <a:r>
                        <a:rPr lang="en-US" sz="800" kern="0" dirty="0">
                          <a:effectLst/>
                        </a:rPr>
                        <a:t>Description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c>
                  <a:txBody>
                    <a:bodyPr/>
                    <a:lstStyle/>
                    <a:p>
                      <a:pPr algn="ctr" fontAlgn="ctr">
                        <a:spcAft>
                          <a:spcPts val="0"/>
                        </a:spcAft>
                      </a:pPr>
                      <a:r>
                        <a:rPr lang="en-US" sz="800" kern="100" dirty="0">
                          <a:effectLst/>
                        </a:rPr>
                        <a:t>R-square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c>
                  <a:txBody>
                    <a:bodyPr/>
                    <a:lstStyle/>
                    <a:p>
                      <a:pPr algn="ctr" fontAlgn="ctr">
                        <a:spcAft>
                          <a:spcPts val="0"/>
                        </a:spcAft>
                      </a:pPr>
                      <a:r>
                        <a:rPr lang="en-US" sz="800" kern="0" dirty="0">
                          <a:effectLst/>
                        </a:rPr>
                        <a:t>MSE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r>
              <a:tr h="330764">
                <a:tc rowSpan="4">
                  <a:txBody>
                    <a:bodyPr/>
                    <a:lstStyle/>
                    <a:p>
                      <a:pPr algn="ctr" fontAlgn="ctr">
                        <a:spcAft>
                          <a:spcPts val="0"/>
                        </a:spcAft>
                      </a:pPr>
                      <a:r>
                        <a:rPr lang="en-US" sz="800" kern="0" dirty="0">
                          <a:solidFill>
                            <a:schemeClr val="tx1"/>
                          </a:solidFill>
                          <a:effectLst/>
                        </a:rPr>
                        <a:t>Lm1</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spcAft>
                          <a:spcPts val="0"/>
                        </a:spcAft>
                      </a:pPr>
                      <a:r>
                        <a:rPr lang="en-US" sz="800" kern="0" dirty="0">
                          <a:effectLst/>
                        </a:rPr>
                        <a:t>N-back task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Working memory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a:effectLst/>
                        </a:rPr>
                        <a:t>0.0270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dirty="0">
                          <a:effectLst/>
                        </a:rPr>
                        <a:t>10039.25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r>
              <a:tr h="330764">
                <a:tc vMerge="1">
                  <a:tcPr/>
                </a:tc>
                <a:tc>
                  <a:txBody>
                    <a:bodyPr/>
                    <a:lstStyle/>
                    <a:p>
                      <a:pPr algn="ctr" fontAlgn="ctr">
                        <a:spcAft>
                          <a:spcPts val="0"/>
                        </a:spcAft>
                      </a:pPr>
                      <a:r>
                        <a:rPr lang="en-US" sz="800" kern="0" dirty="0">
                          <a:effectLst/>
                        </a:rPr>
                        <a:t>Attention Network Test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Attention ability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a:effectLst/>
                        </a:rPr>
                        <a:t>0.0203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dirty="0">
                          <a:effectLst/>
                        </a:rPr>
                        <a:t>10045.28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r>
              <a:tr h="425450">
                <a:tc vMerge="1">
                  <a:tcPr/>
                </a:tc>
                <a:tc>
                  <a:txBody>
                    <a:bodyPr/>
                    <a:lstStyle/>
                    <a:p>
                      <a:pPr algn="ctr" fontAlgn="ctr">
                        <a:spcAft>
                          <a:spcPts val="0"/>
                        </a:spcAft>
                      </a:pPr>
                      <a:r>
                        <a:rPr lang="en-US" sz="800" kern="0" dirty="0">
                          <a:effectLst/>
                        </a:rPr>
                        <a:t>Balloon Analogue Risk Task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Risk decision-making</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0.0199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10170.10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r>
              <a:tr h="330764">
                <a:tc vMerge="1">
                  <a:tcPr/>
                </a:tc>
                <a:tc>
                  <a:txBody>
                    <a:bodyPr/>
                    <a:lstStyle/>
                    <a:p>
                      <a:pPr algn="ctr" fontAlgn="ctr">
                        <a:spcAft>
                          <a:spcPts val="0"/>
                        </a:spcAft>
                      </a:pPr>
                      <a:r>
                        <a:rPr lang="en-US" sz="800" kern="0" dirty="0">
                          <a:effectLst/>
                        </a:rPr>
                        <a:t>Emotion Face Matching task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Emotion recognition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0.0047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10233.37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r>
              <a:tr h="330764">
                <a:tc rowSpan="4">
                  <a:txBody>
                    <a:bodyPr/>
                    <a:lstStyle/>
                    <a:p>
                      <a:pPr algn="ctr" fontAlgn="ctr">
                        <a:spcAft>
                          <a:spcPts val="0"/>
                        </a:spcAft>
                      </a:pPr>
                      <a:r>
                        <a:rPr lang="en-US" sz="800" kern="0" dirty="0">
                          <a:solidFill>
                            <a:schemeClr val="tx1"/>
                          </a:solidFill>
                          <a:effectLst/>
                        </a:rPr>
                        <a:t>Lm2</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spcAft>
                          <a:spcPts val="0"/>
                        </a:spcAft>
                      </a:pPr>
                      <a:r>
                        <a:rPr lang="en-US" sz="800" kern="0" dirty="0">
                          <a:effectLst/>
                        </a:rPr>
                        <a:t>N-back task </a:t>
                      </a:r>
                      <a:r>
                        <a:rPr lang="zh-CN" altLang="en-US" sz="800" kern="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fontAlgn="ctr">
                        <a:spcAft>
                          <a:spcPts val="0"/>
                        </a:spcAft>
                      </a:pPr>
                      <a:r>
                        <a:rPr lang="en-US" sz="800" kern="0" dirty="0">
                          <a:effectLst/>
                        </a:rPr>
                        <a:t>Working memory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fontAlgn="ctr">
                        <a:spcAft>
                          <a:spcPts val="0"/>
                        </a:spcAft>
                      </a:pPr>
                      <a:r>
                        <a:rPr lang="en-US" sz="800" kern="100" dirty="0">
                          <a:effectLst/>
                        </a:rPr>
                        <a:t>0.4944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fontAlgn="ctr">
                        <a:spcAft>
                          <a:spcPts val="0"/>
                        </a:spcAft>
                      </a:pPr>
                      <a:r>
                        <a:rPr lang="en-US" sz="800" kern="100" dirty="0">
                          <a:effectLst/>
                        </a:rPr>
                        <a:t>5237.01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solidFill>
                      <a:schemeClr val="accent2">
                        <a:lumMod val="40000"/>
                        <a:lumOff val="60000"/>
                      </a:schemeClr>
                    </a:solidFill>
                  </a:tcPr>
                </a:tc>
              </a:tr>
              <a:tr h="330764">
                <a:tc vMerge="1">
                  <a:tcPr/>
                </a:tc>
                <a:tc>
                  <a:txBody>
                    <a:bodyPr/>
                    <a:lstStyle/>
                    <a:p>
                      <a:pPr algn="ctr" fontAlgn="ctr">
                        <a:spcAft>
                          <a:spcPts val="0"/>
                        </a:spcAft>
                      </a:pPr>
                      <a:r>
                        <a:rPr lang="en-US" sz="800" kern="0" dirty="0">
                          <a:effectLst/>
                        </a:rPr>
                        <a:t>Attention Network Test</a:t>
                      </a:r>
                      <a:r>
                        <a:rPr lang="zh-CN" altLang="en-US" sz="8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Attention ability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dirty="0">
                          <a:effectLst/>
                        </a:rPr>
                        <a:t>0.4826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fontAlgn="ctr">
                        <a:spcAft>
                          <a:spcPts val="0"/>
                        </a:spcAft>
                      </a:pPr>
                      <a:r>
                        <a:rPr lang="en-US" sz="800" kern="100" dirty="0">
                          <a:effectLst/>
                        </a:rPr>
                        <a:t>5248.34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accent2">
                        <a:lumMod val="40000"/>
                        <a:lumOff val="60000"/>
                      </a:schemeClr>
                    </a:solidFill>
                  </a:tcPr>
                </a:tc>
              </a:tr>
              <a:tr h="330764">
                <a:tc vMerge="1">
                  <a:tcPr/>
                </a:tc>
                <a:tc>
                  <a:txBody>
                    <a:bodyPr/>
                    <a:lstStyle/>
                    <a:p>
                      <a:pPr algn="ctr" fontAlgn="ctr">
                        <a:spcAft>
                          <a:spcPts val="0"/>
                        </a:spcAft>
                      </a:pPr>
                      <a:r>
                        <a:rPr lang="en-US" sz="800" kern="0" dirty="0">
                          <a:effectLst/>
                        </a:rPr>
                        <a:t>Balloon Analogue Risk Task</a:t>
                      </a:r>
                      <a:r>
                        <a:rPr lang="zh-CN" altLang="en-US" sz="8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Risk decision-making</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0.4941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fontAlgn="ctr">
                        <a:spcAft>
                          <a:spcPts val="0"/>
                        </a:spcAft>
                      </a:pPr>
                      <a:r>
                        <a:rPr lang="en-US" sz="800" kern="0" dirty="0">
                          <a:effectLst/>
                        </a:rPr>
                        <a:t>5269.26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accent2">
                        <a:lumMod val="40000"/>
                        <a:lumOff val="60000"/>
                      </a:schemeClr>
                    </a:solidFill>
                  </a:tcPr>
                </a:tc>
              </a:tr>
              <a:tr h="330764">
                <a:tc vMerge="1">
                  <a:tcPr/>
                </a:tc>
                <a:tc>
                  <a:txBody>
                    <a:bodyPr/>
                    <a:lstStyle/>
                    <a:p>
                      <a:pPr algn="ctr" fontAlgn="ctr">
                        <a:spcAft>
                          <a:spcPts val="0"/>
                        </a:spcAft>
                      </a:pPr>
                      <a:r>
                        <a:rPr lang="en-US" sz="800" kern="0" dirty="0">
                          <a:effectLst/>
                        </a:rPr>
                        <a:t>Emotion Face Matching task</a:t>
                      </a:r>
                      <a:r>
                        <a:rPr lang="zh-CN" altLang="en-US" sz="800" kern="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Emotion recognition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0.4178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spcAft>
                          <a:spcPts val="0"/>
                        </a:spcAft>
                      </a:pPr>
                      <a:r>
                        <a:rPr lang="en-US" sz="800" kern="0" dirty="0">
                          <a:effectLst/>
                        </a:rPr>
                        <a:t>6008.52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48" name="文本框 47"/>
          <p:cNvSpPr txBox="1"/>
          <p:nvPr/>
        </p:nvSpPr>
        <p:spPr>
          <a:xfrm>
            <a:off x="6878320" y="4734560"/>
            <a:ext cx="4475480" cy="276999"/>
          </a:xfrm>
          <a:prstGeom prst="rect">
            <a:avLst/>
          </a:prstGeom>
          <a:noFill/>
        </p:spPr>
        <p:txBody>
          <a:bodyPr wrap="square" rtlCol="0">
            <a:spAutoFit/>
          </a:bodyPr>
          <a:lstStyle/>
          <a:p>
            <a:r>
              <a:rPr kumimoji="1" lang="zh-CN" altLang="en-US" sz="1200" dirty="0">
                <a:latin typeface="Calibri" panose="020F0502020204030204" pitchFamily="34" charset="0"/>
                <a:cs typeface="Calibri" panose="020F0502020204030204" pitchFamily="34" charset="0"/>
              </a:rPr>
              <a:t>***</a:t>
            </a:r>
            <a:r>
              <a:rPr kumimoji="1" lang="en-US" altLang="zh-CN" sz="1200" dirty="0">
                <a:latin typeface="Calibri" panose="020F0502020204030204" pitchFamily="34" charset="0"/>
                <a:cs typeface="Calibri" panose="020F0502020204030204" pitchFamily="34" charset="0"/>
              </a:rPr>
              <a:t> represent coefficients</a:t>
            </a:r>
            <a:r>
              <a:rPr kumimoji="1" lang="zh-CN" altLang="en-US" sz="1200" dirty="0">
                <a:latin typeface="Calibri" panose="020F0502020204030204" pitchFamily="34" charset="0"/>
                <a:cs typeface="Calibri" panose="020F0502020204030204" pitchFamily="34" charset="0"/>
              </a:rPr>
              <a:t> </a:t>
            </a:r>
            <a:r>
              <a:rPr kumimoji="1" lang="en-US" altLang="zh-CN" sz="1200" dirty="0">
                <a:latin typeface="Calibri" panose="020F0502020204030204" pitchFamily="34" charset="0"/>
                <a:cs typeface="Calibri" panose="020F0502020204030204" pitchFamily="34" charset="0"/>
              </a:rPr>
              <a:t>p&lt;0.01 </a:t>
            </a:r>
            <a:r>
              <a:rPr kumimoji="1" lang="zh-CN" altLang="en-US" sz="1200" dirty="0">
                <a:latin typeface="Calibri" panose="020F0502020204030204" pitchFamily="34" charset="0"/>
                <a:cs typeface="Calibri" panose="020F0502020204030204" pitchFamily="34" charset="0"/>
              </a:rPr>
              <a:t> **</a:t>
            </a:r>
            <a:r>
              <a:rPr kumimoji="1" lang="en-US" altLang="zh-CN" sz="1200" dirty="0">
                <a:latin typeface="Calibri" panose="020F0502020204030204" pitchFamily="34" charset="0"/>
                <a:cs typeface="Calibri" panose="020F0502020204030204" pitchFamily="34" charset="0"/>
              </a:rPr>
              <a:t>p&lt;0.05</a:t>
            </a:r>
            <a:endParaRPr kumimoji="1" lang="zh-CN" altLang="en-US" sz="1200" dirty="0">
              <a:latin typeface="Calibri" panose="020F0502020204030204" pitchFamily="34" charset="0"/>
              <a:cs typeface="Calibri" panose="020F0502020204030204" pitchFamily="34" charset="0"/>
            </a:endParaRPr>
          </a:p>
        </p:txBody>
      </p:sp>
      <p:sp>
        <p:nvSpPr>
          <p:cNvPr id="49" name="文本框 48"/>
          <p:cNvSpPr txBox="1"/>
          <p:nvPr/>
        </p:nvSpPr>
        <p:spPr>
          <a:xfrm>
            <a:off x="786943" y="5814663"/>
            <a:ext cx="9984137" cy="83099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kumimoji="1" lang="en-US" altLang="zh-CN" sz="1600" dirty="0">
                <a:latin typeface="Calibri" panose="020F0502020204030204" pitchFamily="34" charset="0"/>
                <a:cs typeface="Calibri" panose="020F0502020204030204" pitchFamily="34" charset="0"/>
              </a:rPr>
              <a:t>When considering the four tasks separately, we reject H0, so both negative and positive FC of each task is associated with math performance, math learning is related to these</a:t>
            </a:r>
            <a:r>
              <a:rPr kumimoji="1" lang="zh-CN" altLang="en-US" sz="1600" dirty="0">
                <a:latin typeface="Calibri" panose="020F0502020204030204" pitchFamily="34" charset="0"/>
                <a:cs typeface="Calibri" panose="020F0502020204030204" pitchFamily="34" charset="0"/>
              </a:rPr>
              <a:t> </a:t>
            </a:r>
            <a:r>
              <a:rPr kumimoji="1" lang="en-US" altLang="zh-CN" sz="1600" dirty="0">
                <a:latin typeface="Calibri" panose="020F0502020204030204" pitchFamily="34" charset="0"/>
                <a:cs typeface="Calibri" panose="020F0502020204030204" pitchFamily="34" charset="0"/>
              </a:rPr>
              <a:t>4 tasks.</a:t>
            </a:r>
            <a:endParaRPr kumimoji="1" lang="en-US" altLang="zh-CN"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kumimoji="1" lang="en-US" altLang="zh-CN" sz="1600" dirty="0">
                <a:latin typeface="Calibri" panose="020F0502020204030204" pitchFamily="34" charset="0"/>
                <a:cs typeface="Calibri" panose="020F0502020204030204" pitchFamily="34" charset="0"/>
              </a:rPr>
              <a:t>The adjusted model(lm2) performs better, so our subsequent analysis is based on PLS.</a:t>
            </a:r>
            <a:endParaRPr kumimoji="1" lang="en-US" altLang="zh-CN" sz="1600" dirty="0">
              <a:latin typeface="Calibri" panose="020F0502020204030204" pitchFamily="34" charset="0"/>
              <a:cs typeface="Calibri" panose="020F0502020204030204" pitchFamily="34" charset="0"/>
            </a:endParaRPr>
          </a:p>
        </p:txBody>
      </p:sp>
      <p:sp>
        <p:nvSpPr>
          <p:cNvPr id="50" name="文本框 49"/>
          <p:cNvSpPr txBox="1"/>
          <p:nvPr/>
        </p:nvSpPr>
        <p:spPr>
          <a:xfrm>
            <a:off x="530946" y="5528920"/>
            <a:ext cx="860974" cy="369332"/>
          </a:xfrm>
          <a:prstGeom prst="rect">
            <a:avLst/>
          </a:prstGeom>
          <a:solidFill>
            <a:srgbClr val="8F122A"/>
          </a:solidFill>
        </p:spPr>
        <p:txBody>
          <a:bodyPr wrap="square" rtlCol="0">
            <a:spAutoFit/>
          </a:bodyPr>
          <a:lstStyle/>
          <a:p>
            <a:r>
              <a:rPr kumimoji="1" lang="en-US" altLang="zh-CN" dirty="0">
                <a:solidFill>
                  <a:schemeClr val="bg1"/>
                </a:solidFill>
                <a:latin typeface="Calibri" panose="020F0502020204030204" pitchFamily="34" charset="0"/>
                <a:cs typeface="Calibri" panose="020F0502020204030204" pitchFamily="34" charset="0"/>
              </a:rPr>
              <a:t>result1</a:t>
            </a:r>
            <a:endParaRPr kumimoji="1" lang="zh-CN" altLang="en-US" dirty="0">
              <a:solidFill>
                <a:schemeClr val="bg1"/>
              </a:solidFill>
              <a:latin typeface="Calibri" panose="020F0502020204030204" pitchFamily="34" charset="0"/>
              <a:cs typeface="Calibri" panose="020F0502020204030204" pitchFamily="34" charset="0"/>
            </a:endParaRPr>
          </a:p>
        </p:txBody>
      </p:sp>
      <p:sp>
        <p:nvSpPr>
          <p:cNvPr id="51" name="矩形 50"/>
          <p:cNvSpPr/>
          <p:nvPr/>
        </p:nvSpPr>
        <p:spPr>
          <a:xfrm>
            <a:off x="2387814" y="4932162"/>
            <a:ext cx="2287550" cy="320633"/>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b="1" dirty="0">
                <a:solidFill>
                  <a:schemeClr val="tx1"/>
                </a:solidFill>
              </a:rPr>
              <a:t>Y = beta1*neg+beta2*pos+age+gender+b</a:t>
            </a:r>
            <a:endParaRPr kumimoji="1" lang="zh-CN" altLang="en-US" sz="700"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Networks associated with math performance </a:t>
            </a:r>
            <a:endParaRPr lang="en-US" altLang="zh-CN" sz="2400" b="1" dirty="0">
              <a:latin typeface="Times New Roman" panose="02020603050405020304" pitchFamily="18" charset="0"/>
              <a:cs typeface="Times New Roman" panose="02020603050405020304" pitchFamily="18" charset="0"/>
              <a:sym typeface="+mn-lt"/>
            </a:endParaRPr>
          </a:p>
        </p:txBody>
      </p:sp>
      <p:pic>
        <p:nvPicPr>
          <p:cNvPr id="17" name="图片 16"/>
          <p:cNvPicPr/>
          <p:nvPr/>
        </p:nvPicPr>
        <p:blipFill>
          <a:blip r:embed="rId1">
            <a:extLst>
              <a:ext uri="{28A0092B-C50C-407E-A947-70E740481C1C}">
                <a14:useLocalDpi xmlns:a14="http://schemas.microsoft.com/office/drawing/2010/main" val="0"/>
              </a:ext>
            </a:extLst>
          </a:blip>
          <a:stretch>
            <a:fillRect/>
          </a:stretch>
        </p:blipFill>
        <p:spPr>
          <a:xfrm>
            <a:off x="5030974" y="3134973"/>
            <a:ext cx="5142425" cy="2351838"/>
          </a:xfrm>
          <a:prstGeom prst="rect">
            <a:avLst/>
          </a:prstGeom>
        </p:spPr>
      </p:pic>
      <p:pic>
        <p:nvPicPr>
          <p:cNvPr id="18" name="图片 17"/>
          <p:cNvPicPr/>
          <p:nvPr/>
        </p:nvPicPr>
        <p:blipFill>
          <a:blip r:embed="rId2">
            <a:extLst>
              <a:ext uri="{28A0092B-C50C-407E-A947-70E740481C1C}">
                <a14:useLocalDpi xmlns:a14="http://schemas.microsoft.com/office/drawing/2010/main" val="0"/>
              </a:ext>
            </a:extLst>
          </a:blip>
          <a:stretch>
            <a:fillRect/>
          </a:stretch>
        </p:blipFill>
        <p:spPr>
          <a:xfrm>
            <a:off x="4758884" y="914400"/>
            <a:ext cx="5444995" cy="2202729"/>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0" y="759448"/>
            <a:ext cx="2203382" cy="1845765"/>
          </a:xfrm>
          <a:prstGeom prst="rect">
            <a:avLst/>
          </a:prstGeom>
        </p:spPr>
      </p:pic>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l="9468" t="1502" r="7231" b="10398"/>
          <a:stretch>
            <a:fillRect/>
          </a:stretch>
        </p:blipFill>
        <p:spPr>
          <a:xfrm>
            <a:off x="433082" y="1016718"/>
            <a:ext cx="2065651" cy="1725756"/>
          </a:xfrm>
          <a:prstGeom prst="rect">
            <a:avLst/>
          </a:prstGeom>
        </p:spPr>
      </p:pic>
      <p:pic>
        <p:nvPicPr>
          <p:cNvPr id="21" name="图片 20"/>
          <p:cNvPicPr>
            <a:picLocks noChangeAspect="1"/>
          </p:cNvPicPr>
          <p:nvPr/>
        </p:nvPicPr>
        <p:blipFill rotWithShape="1">
          <a:blip r:embed="rId5">
            <a:extLst>
              <a:ext uri="{28A0092B-C50C-407E-A947-70E740481C1C}">
                <a14:useLocalDpi xmlns:a14="http://schemas.microsoft.com/office/drawing/2010/main" val="0"/>
              </a:ext>
            </a:extLst>
          </a:blip>
          <a:srcRect l="7390" b="4051"/>
          <a:stretch>
            <a:fillRect/>
          </a:stretch>
        </p:blipFill>
        <p:spPr>
          <a:xfrm>
            <a:off x="620249" y="1190198"/>
            <a:ext cx="2247396" cy="1915966"/>
          </a:xfrm>
          <a:prstGeom prst="rect">
            <a:avLst/>
          </a:prstGeom>
        </p:spPr>
      </p:pic>
      <p:pic>
        <p:nvPicPr>
          <p:cNvPr id="22" name="图片 21"/>
          <p:cNvPicPr>
            <a:picLocks noChangeAspect="1"/>
          </p:cNvPicPr>
          <p:nvPr/>
        </p:nvPicPr>
        <p:blipFill rotWithShape="1">
          <a:blip r:embed="rId6">
            <a:extLst>
              <a:ext uri="{28A0092B-C50C-407E-A947-70E740481C1C}">
                <a14:useLocalDpi xmlns:a14="http://schemas.microsoft.com/office/drawing/2010/main" val="0"/>
              </a:ext>
            </a:extLst>
          </a:blip>
          <a:srcRect l="11000" t="1210" r="2225" b="10212"/>
          <a:stretch>
            <a:fillRect/>
          </a:stretch>
        </p:blipFill>
        <p:spPr>
          <a:xfrm>
            <a:off x="848681" y="1434583"/>
            <a:ext cx="2116423" cy="173220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23" name="图片 22"/>
          <p:cNvPicPr>
            <a:picLocks noChangeAspect="1"/>
          </p:cNvPicPr>
          <p:nvPr/>
        </p:nvPicPr>
        <p:blipFill rotWithShape="1">
          <a:blip r:embed="rId7">
            <a:extLst>
              <a:ext uri="{28A0092B-C50C-407E-A947-70E740481C1C}">
                <a14:useLocalDpi xmlns:a14="http://schemas.microsoft.com/office/drawing/2010/main" val="0"/>
              </a:ext>
            </a:extLst>
          </a:blip>
          <a:srcRect l="59076" t="8017" r="11307" b="55563"/>
          <a:stretch>
            <a:fillRect/>
          </a:stretch>
        </p:blipFill>
        <p:spPr>
          <a:xfrm>
            <a:off x="1307780" y="4121245"/>
            <a:ext cx="1707876" cy="1575125"/>
          </a:xfrm>
          <a:prstGeom prst="rect">
            <a:avLst/>
          </a:prstGeom>
        </p:spPr>
      </p:pic>
      <p:pic>
        <p:nvPicPr>
          <p:cNvPr id="24" name="图片 23"/>
          <p:cNvPicPr>
            <a:picLocks noChangeAspect="1"/>
          </p:cNvPicPr>
          <p:nvPr/>
        </p:nvPicPr>
        <p:blipFill rotWithShape="1">
          <a:blip r:embed="rId8">
            <a:extLst>
              <a:ext uri="{28A0092B-C50C-407E-A947-70E740481C1C}">
                <a14:useLocalDpi xmlns:a14="http://schemas.microsoft.com/office/drawing/2010/main" val="0"/>
              </a:ext>
            </a:extLst>
          </a:blip>
          <a:srcRect l="12971" t="51289" r="55562" b="10564"/>
          <a:stretch>
            <a:fillRect/>
          </a:stretch>
        </p:blipFill>
        <p:spPr>
          <a:xfrm>
            <a:off x="803645" y="3861121"/>
            <a:ext cx="1814462" cy="1649820"/>
          </a:xfrm>
          <a:prstGeom prst="rect">
            <a:avLst/>
          </a:prstGeom>
        </p:spPr>
      </p:pic>
      <p:pic>
        <p:nvPicPr>
          <p:cNvPr id="25" name="图片 24"/>
          <p:cNvPicPr>
            <a:picLocks noChangeAspect="1"/>
          </p:cNvPicPr>
          <p:nvPr/>
        </p:nvPicPr>
        <p:blipFill rotWithShape="1">
          <a:blip r:embed="rId8">
            <a:extLst>
              <a:ext uri="{28A0092B-C50C-407E-A947-70E740481C1C}">
                <a14:useLocalDpi xmlns:a14="http://schemas.microsoft.com/office/drawing/2010/main" val="0"/>
              </a:ext>
            </a:extLst>
          </a:blip>
          <a:srcRect l="12971" t="8402" r="57174" b="50314"/>
          <a:stretch>
            <a:fillRect/>
          </a:stretch>
        </p:blipFill>
        <p:spPr>
          <a:xfrm>
            <a:off x="664087" y="3587366"/>
            <a:ext cx="1721510" cy="1785468"/>
          </a:xfrm>
          <a:prstGeom prst="rect">
            <a:avLst/>
          </a:prstGeom>
        </p:spPr>
      </p:pic>
      <p:pic>
        <p:nvPicPr>
          <p:cNvPr id="26" name="图片 25"/>
          <p:cNvPicPr>
            <a:picLocks noChangeAspect="1"/>
          </p:cNvPicPr>
          <p:nvPr/>
        </p:nvPicPr>
        <p:blipFill rotWithShape="1">
          <a:blip r:embed="rId7">
            <a:extLst>
              <a:ext uri="{28A0092B-C50C-407E-A947-70E740481C1C}">
                <a14:useLocalDpi xmlns:a14="http://schemas.microsoft.com/office/drawing/2010/main" val="0"/>
              </a:ext>
            </a:extLst>
          </a:blip>
          <a:srcRect l="13688" t="49667" r="54689" b="12756"/>
          <a:stretch>
            <a:fillRect/>
          </a:stretch>
        </p:blipFill>
        <p:spPr>
          <a:xfrm>
            <a:off x="1002239" y="4007049"/>
            <a:ext cx="1823517" cy="1625129"/>
          </a:xfrm>
          <a:prstGeom prst="rect">
            <a:avLst/>
          </a:prstGeom>
        </p:spPr>
      </p:pic>
      <p:sp>
        <p:nvSpPr>
          <p:cNvPr id="3" name="矩形 2"/>
          <p:cNvSpPr/>
          <p:nvPr/>
        </p:nvSpPr>
        <p:spPr>
          <a:xfrm>
            <a:off x="5709920" y="1666240"/>
            <a:ext cx="599440" cy="690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7609840" y="2651760"/>
            <a:ext cx="51816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609840" y="3220720"/>
            <a:ext cx="751840" cy="554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5095213" y="4674247"/>
            <a:ext cx="706148" cy="277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240791" y="5688697"/>
            <a:ext cx="8873379" cy="92333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kumimoji="1" lang="en-US" altLang="zh-CN" dirty="0">
                <a:latin typeface="Calibri" panose="020F0502020204030204" pitchFamily="34" charset="0"/>
                <a:cs typeface="Calibri" panose="020F0502020204030204" pitchFamily="34" charset="0"/>
              </a:rPr>
              <a:t>Networks that associated with math academic performance are most located in multiple-demand system, which can be further allocated to the </a:t>
            </a:r>
            <a:r>
              <a:rPr kumimoji="1" lang="en-US" altLang="zh-CN" b="1" dirty="0">
                <a:latin typeface="Calibri" panose="020F0502020204030204" pitchFamily="34" charset="0"/>
                <a:cs typeface="Calibri" panose="020F0502020204030204" pitchFamily="34" charset="0"/>
              </a:rPr>
              <a:t>fronto-parietal network (FPN),</a:t>
            </a:r>
            <a:r>
              <a:rPr kumimoji="1" lang="en-US" altLang="zh-CN"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Prefrontal cortex(PFC) </a:t>
            </a:r>
            <a:r>
              <a:rPr kumimoji="1" lang="en-US" altLang="zh-CN" dirty="0">
                <a:latin typeface="Calibri" panose="020F0502020204030204" pitchFamily="34" charset="0"/>
                <a:cs typeface="Calibri" panose="020F0502020204030204" pitchFamily="34" charset="0"/>
              </a:rPr>
              <a:t>and </a:t>
            </a:r>
            <a:r>
              <a:rPr kumimoji="1" lang="en-US" altLang="zh-CN" b="1" dirty="0">
                <a:latin typeface="Calibri" panose="020F0502020204030204" pitchFamily="34" charset="0"/>
                <a:cs typeface="Calibri" panose="020F0502020204030204" pitchFamily="34" charset="0"/>
              </a:rPr>
              <a:t>cerebellum(Cer)</a:t>
            </a:r>
            <a:r>
              <a:rPr kumimoji="1" lang="en-US" altLang="zh-CN" dirty="0">
                <a:latin typeface="Calibri" panose="020F0502020204030204" pitchFamily="34" charset="0"/>
                <a:cs typeface="Calibri" panose="020F0502020204030204" pitchFamily="34" charset="0"/>
              </a:rPr>
              <a:t>.</a:t>
            </a:r>
            <a:endParaRPr kumimoji="1" lang="zh-CN" altLang="en-US" dirty="0">
              <a:latin typeface="Calibri" panose="020F0502020204030204" pitchFamily="34" charset="0"/>
              <a:cs typeface="Calibri" panose="020F0502020204030204" pitchFamily="34" charset="0"/>
            </a:endParaRPr>
          </a:p>
        </p:txBody>
      </p:sp>
      <p:cxnSp>
        <p:nvCxnSpPr>
          <p:cNvPr id="33" name="肘形连接符 32"/>
          <p:cNvCxnSpPr/>
          <p:nvPr/>
        </p:nvCxnSpPr>
        <p:spPr>
          <a:xfrm flipV="1">
            <a:off x="3015656" y="3106163"/>
            <a:ext cx="1743228" cy="172800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p:cNvCxnSpPr>
            <a:stCxn id="22" idx="2"/>
          </p:cNvCxnSpPr>
          <p:nvPr/>
        </p:nvCxnSpPr>
        <p:spPr>
          <a:xfrm>
            <a:off x="1906893" y="3166783"/>
            <a:ext cx="0" cy="4205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文本框 39"/>
          <p:cNvSpPr txBox="1"/>
          <p:nvPr/>
        </p:nvSpPr>
        <p:spPr>
          <a:xfrm>
            <a:off x="3266882" y="5319365"/>
            <a:ext cx="979997" cy="369332"/>
          </a:xfrm>
          <a:prstGeom prst="rect">
            <a:avLst/>
          </a:prstGeom>
          <a:solidFill>
            <a:srgbClr val="8F122A"/>
          </a:solidFill>
        </p:spPr>
        <p:txBody>
          <a:bodyPr wrap="square" rtlCol="0">
            <a:spAutoFit/>
          </a:bodyPr>
          <a:lstStyle/>
          <a:p>
            <a:r>
              <a:rPr kumimoji="1" lang="en-US" altLang="zh-CN" dirty="0">
                <a:solidFill>
                  <a:schemeClr val="bg1"/>
                </a:solidFill>
                <a:latin typeface="Calibri" panose="020F0502020204030204" pitchFamily="34" charset="0"/>
                <a:cs typeface="Calibri" panose="020F0502020204030204" pitchFamily="34" charset="0"/>
              </a:rPr>
              <a:t>Result2</a:t>
            </a:r>
            <a:endParaRPr kumimoji="1" lang="zh-CN" altLang="en-US" dirty="0">
              <a:solidFill>
                <a:schemeClr val="bg1"/>
              </a:solidFill>
              <a:latin typeface="Calibri" panose="020F0502020204030204" pitchFamily="34" charset="0"/>
              <a:cs typeface="Calibri" panose="020F0502020204030204" pitchFamily="34" charset="0"/>
            </a:endParaRPr>
          </a:p>
        </p:txBody>
      </p:sp>
      <p:sp>
        <p:nvSpPr>
          <p:cNvPr id="41" name="文本框 40"/>
          <p:cNvSpPr txBox="1"/>
          <p:nvPr/>
        </p:nvSpPr>
        <p:spPr>
          <a:xfrm>
            <a:off x="10094127" y="1962129"/>
            <a:ext cx="1988121" cy="338554"/>
          </a:xfrm>
          <a:prstGeom prst="rect">
            <a:avLst/>
          </a:prstGeom>
          <a:noFill/>
        </p:spPr>
        <p:txBody>
          <a:bodyPr wrap="square" rtlCol="0">
            <a:spAutoFit/>
          </a:bodyPr>
          <a:lstStyle/>
          <a:p>
            <a:r>
              <a:rPr kumimoji="1" lang="en-US" altLang="zh-CN" sz="1600" dirty="0"/>
              <a:t>Canonical mask</a:t>
            </a:r>
            <a:endParaRPr kumimoji="1" lang="zh-CN" altLang="en-US" sz="1600" dirty="0"/>
          </a:p>
        </p:txBody>
      </p:sp>
      <p:sp>
        <p:nvSpPr>
          <p:cNvPr id="42" name="文本框 41"/>
          <p:cNvSpPr txBox="1"/>
          <p:nvPr/>
        </p:nvSpPr>
        <p:spPr>
          <a:xfrm>
            <a:off x="10063647" y="4141437"/>
            <a:ext cx="2018601" cy="338554"/>
          </a:xfrm>
          <a:prstGeom prst="rect">
            <a:avLst/>
          </a:prstGeom>
          <a:noFill/>
        </p:spPr>
        <p:txBody>
          <a:bodyPr wrap="square" rtlCol="0">
            <a:spAutoFit/>
          </a:bodyPr>
          <a:lstStyle/>
          <a:p>
            <a:r>
              <a:rPr kumimoji="1" lang="en-US" altLang="zh-CN" sz="1600" dirty="0"/>
              <a:t>Macroscale mask</a:t>
            </a:r>
            <a:endParaRPr kumimoji="1" lang="zh-CN" altLang="en-US"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 name="组合 225"/>
          <p:cNvGrpSpPr/>
          <p:nvPr/>
        </p:nvGrpSpPr>
        <p:grpSpPr>
          <a:xfrm>
            <a:off x="22860" y="170815"/>
            <a:ext cx="8970645" cy="3194685"/>
            <a:chOff x="286" y="248"/>
            <a:chExt cx="14127" cy="5031"/>
          </a:xfrm>
        </p:grpSpPr>
        <p:cxnSp>
          <p:nvCxnSpPr>
            <p:cNvPr id="45" name="直接箭头连接符 44"/>
            <p:cNvCxnSpPr/>
            <p:nvPr/>
          </p:nvCxnSpPr>
          <p:spPr>
            <a:xfrm>
              <a:off x="13515" y="3075"/>
              <a:ext cx="898" cy="0"/>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grpSp>
          <p:nvGrpSpPr>
            <p:cNvPr id="147" name="组合 146"/>
            <p:cNvGrpSpPr/>
            <p:nvPr/>
          </p:nvGrpSpPr>
          <p:grpSpPr>
            <a:xfrm>
              <a:off x="286" y="248"/>
              <a:ext cx="13742" cy="5031"/>
              <a:chOff x="286" y="248"/>
              <a:chExt cx="13742" cy="5031"/>
            </a:xfrm>
          </p:grpSpPr>
          <p:sp>
            <p:nvSpPr>
              <p:cNvPr id="5" name="矩形 4"/>
              <p:cNvSpPr/>
              <p:nvPr/>
            </p:nvSpPr>
            <p:spPr>
              <a:xfrm>
                <a:off x="286" y="783"/>
                <a:ext cx="13743" cy="449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6" name="组合 85"/>
              <p:cNvGrpSpPr/>
              <p:nvPr/>
            </p:nvGrpSpPr>
            <p:grpSpPr>
              <a:xfrm rot="0">
                <a:off x="513" y="979"/>
                <a:ext cx="3412" cy="4097"/>
                <a:chOff x="1022" y="1394"/>
                <a:chExt cx="5218" cy="6547"/>
              </a:xfrm>
            </p:grpSpPr>
            <p:grpSp>
              <p:nvGrpSpPr>
                <p:cNvPr id="56" name="组合 55"/>
                <p:cNvGrpSpPr/>
                <p:nvPr/>
              </p:nvGrpSpPr>
              <p:grpSpPr>
                <a:xfrm>
                  <a:off x="1364" y="2169"/>
                  <a:ext cx="4876" cy="5732"/>
                  <a:chOff x="1337" y="1712"/>
                  <a:chExt cx="7523" cy="7781"/>
                </a:xfrm>
              </p:grpSpPr>
              <p:grpSp>
                <p:nvGrpSpPr>
                  <p:cNvPr id="49" name="组合 48"/>
                  <p:cNvGrpSpPr/>
                  <p:nvPr/>
                </p:nvGrpSpPr>
                <p:grpSpPr>
                  <a:xfrm>
                    <a:off x="1378" y="1712"/>
                    <a:ext cx="7332" cy="2085"/>
                    <a:chOff x="1378" y="1712"/>
                    <a:chExt cx="7332" cy="2085"/>
                  </a:xfrm>
                </p:grpSpPr>
                <p:grpSp>
                  <p:nvGrpSpPr>
                    <p:cNvPr id="38" name="组合 37"/>
                    <p:cNvGrpSpPr>
                      <a:grpSpLocks noChangeAspect="1"/>
                    </p:cNvGrpSpPr>
                    <p:nvPr>
                      <p:custDataLst>
                        <p:tags r:id="rId1"/>
                      </p:custDataLst>
                    </p:nvPr>
                  </p:nvGrpSpPr>
                  <p:grpSpPr>
                    <a:xfrm>
                      <a:off x="1378" y="1712"/>
                      <a:ext cx="1765" cy="2085"/>
                      <a:chOff x="2164" y="1677"/>
                      <a:chExt cx="1898" cy="2397"/>
                    </a:xfrm>
                  </p:grpSpPr>
                  <p:grpSp>
                    <p:nvGrpSpPr>
                      <p:cNvPr id="20" name="组合 19"/>
                      <p:cNvGrpSpPr>
                        <a:grpSpLocks noChangeAspect="1"/>
                      </p:cNvGrpSpPr>
                      <p:nvPr/>
                    </p:nvGrpSpPr>
                    <p:grpSpPr>
                      <a:xfrm>
                        <a:off x="2164" y="1677"/>
                        <a:ext cx="1898" cy="1701"/>
                        <a:chOff x="9711" y="5692"/>
                        <a:chExt cx="3381" cy="3031"/>
                      </a:xfrm>
                    </p:grpSpPr>
                    <p:pic>
                      <p:nvPicPr>
                        <p:cNvPr id="18" name="图片 17"/>
                        <p:cNvPicPr>
                          <a:picLocks noChangeAspect="1"/>
                        </p:cNvPicPr>
                        <p:nvPr>
                          <p:custDataLst>
                            <p:tags r:id="rId2"/>
                          </p:custDataLst>
                        </p:nvPr>
                      </p:nvPicPr>
                      <p:blipFill>
                        <a:blip r:embed="rId3"/>
                        <a:stretch>
                          <a:fillRect/>
                        </a:stretch>
                      </p:blipFill>
                      <p:spPr>
                        <a:xfrm>
                          <a:off x="9711" y="5692"/>
                          <a:ext cx="2582" cy="2268"/>
                        </a:xfrm>
                        <a:prstGeom prst="rect">
                          <a:avLst/>
                        </a:prstGeom>
                      </p:spPr>
                    </p:pic>
                    <p:pic>
                      <p:nvPicPr>
                        <p:cNvPr id="17" name="图片 16"/>
                        <p:cNvPicPr>
                          <a:picLocks noChangeAspect="1"/>
                        </p:cNvPicPr>
                        <p:nvPr>
                          <p:custDataLst>
                            <p:tags r:id="rId4"/>
                          </p:custDataLst>
                        </p:nvPr>
                      </p:nvPicPr>
                      <p:blipFill>
                        <a:blip r:embed="rId5"/>
                        <a:stretch>
                          <a:fillRect/>
                        </a:stretch>
                      </p:blipFill>
                      <p:spPr>
                        <a:xfrm>
                          <a:off x="9955" y="5930"/>
                          <a:ext cx="2582" cy="2268"/>
                        </a:xfrm>
                        <a:prstGeom prst="rect">
                          <a:avLst/>
                        </a:prstGeom>
                      </p:spPr>
                    </p:pic>
                    <p:pic>
                      <p:nvPicPr>
                        <p:cNvPr id="19" name="图片 18"/>
                        <p:cNvPicPr>
                          <a:picLocks noChangeAspect="1"/>
                        </p:cNvPicPr>
                        <p:nvPr>
                          <p:custDataLst>
                            <p:tags r:id="rId6"/>
                          </p:custDataLst>
                        </p:nvPr>
                      </p:nvPicPr>
                      <p:blipFill>
                        <a:blip r:embed="rId7"/>
                        <a:stretch>
                          <a:fillRect/>
                        </a:stretch>
                      </p:blipFill>
                      <p:spPr>
                        <a:xfrm>
                          <a:off x="10243" y="6200"/>
                          <a:ext cx="2582" cy="2268"/>
                        </a:xfrm>
                        <a:prstGeom prst="rect">
                          <a:avLst/>
                        </a:prstGeom>
                      </p:spPr>
                    </p:pic>
                    <p:pic>
                      <p:nvPicPr>
                        <p:cNvPr id="16" name="图片 15"/>
                        <p:cNvPicPr>
                          <a:picLocks noChangeAspect="1"/>
                        </p:cNvPicPr>
                        <p:nvPr>
                          <p:custDataLst>
                            <p:tags r:id="rId8"/>
                          </p:custDataLst>
                        </p:nvPr>
                      </p:nvPicPr>
                      <p:blipFill>
                        <a:blip r:embed="rId9"/>
                        <a:stretch>
                          <a:fillRect/>
                        </a:stretch>
                      </p:blipFill>
                      <p:spPr>
                        <a:xfrm>
                          <a:off x="10512" y="6455"/>
                          <a:ext cx="2581" cy="2268"/>
                        </a:xfrm>
                        <a:prstGeom prst="rect">
                          <a:avLst/>
                        </a:prstGeom>
                      </p:spPr>
                    </p:pic>
                  </p:grpSp>
                  <p:sp>
                    <p:nvSpPr>
                      <p:cNvPr id="37" name="文本框 36"/>
                      <p:cNvSpPr txBox="1"/>
                      <p:nvPr>
                        <p:custDataLst>
                          <p:tags r:id="rId10"/>
                        </p:custDataLst>
                      </p:nvPr>
                    </p:nvSpPr>
                    <p:spPr>
                      <a:xfrm>
                        <a:off x="2258" y="3084"/>
                        <a:ext cx="1345" cy="990"/>
                      </a:xfrm>
                      <a:prstGeom prst="rect">
                        <a:avLst/>
                      </a:prstGeom>
                      <a:noFill/>
                    </p:spPr>
                    <p:txBody>
                      <a:bodyPr vert="eaVert" wrap="square" rtlCol="0">
                        <a:spAutoFit/>
                      </a:bodyPr>
                      <a:p>
                        <a:pPr algn="ctr"/>
                        <a:r>
                          <a:rPr lang="en-US" altLang="zh-CN" sz="1000" dirty="0"/>
                          <a:t>...</a:t>
                        </a:r>
                        <a:endParaRPr lang="en-US" altLang="zh-CN" sz="1000" dirty="0"/>
                      </a:p>
                    </p:txBody>
                  </p:sp>
                </p:grpSp>
                <p:sp>
                  <p:nvSpPr>
                    <p:cNvPr id="48" name="文本框 47"/>
                    <p:cNvSpPr txBox="1"/>
                    <p:nvPr/>
                  </p:nvSpPr>
                  <p:spPr>
                    <a:xfrm>
                      <a:off x="3085" y="2087"/>
                      <a:ext cx="5625" cy="837"/>
                    </a:xfrm>
                    <a:prstGeom prst="rect">
                      <a:avLst/>
                    </a:prstGeom>
                    <a:noFill/>
                  </p:spPr>
                  <p:txBody>
                    <a:bodyPr wrap="square" rtlCol="0">
                      <a:spAutoFit/>
                    </a:bodyPr>
                    <a:p>
                      <a:pPr algn="ctr"/>
                      <a:r>
                        <a:rPr lang="zh-CN" altLang="en-US" sz="1000">
                          <a:sym typeface="+mn-ea"/>
                        </a:rPr>
                        <a:t>N-back</a:t>
                      </a:r>
                      <a:r>
                        <a:rPr lang="en-US" altLang="zh-CN" sz="1000" dirty="0">
                          <a:sym typeface="+mn-ea"/>
                        </a:rPr>
                        <a:t> T</a:t>
                      </a:r>
                      <a:r>
                        <a:rPr lang="zh-CN" altLang="en-US" sz="1000">
                          <a:sym typeface="+mn-ea"/>
                        </a:rPr>
                        <a:t>ask</a:t>
                      </a:r>
                      <a:endParaRPr lang="zh-CN" altLang="en-US" sz="1000">
                        <a:sym typeface="+mn-ea"/>
                      </a:endParaRPr>
                    </a:p>
                  </p:txBody>
                </p:sp>
              </p:grpSp>
              <p:grpSp>
                <p:nvGrpSpPr>
                  <p:cNvPr id="53" name="组合 52"/>
                  <p:cNvGrpSpPr/>
                  <p:nvPr/>
                </p:nvGrpSpPr>
                <p:grpSpPr>
                  <a:xfrm>
                    <a:off x="1440" y="3618"/>
                    <a:ext cx="7270" cy="1944"/>
                    <a:chOff x="1440" y="3618"/>
                    <a:chExt cx="7270" cy="1944"/>
                  </a:xfrm>
                </p:grpSpPr>
                <p:grpSp>
                  <p:nvGrpSpPr>
                    <p:cNvPr id="42" name="组合 41"/>
                    <p:cNvGrpSpPr>
                      <a:grpSpLocks noChangeAspect="1"/>
                    </p:cNvGrpSpPr>
                    <p:nvPr>
                      <p:custDataLst>
                        <p:tags r:id="rId11"/>
                      </p:custDataLst>
                    </p:nvPr>
                  </p:nvGrpSpPr>
                  <p:grpSpPr>
                    <a:xfrm>
                      <a:off x="1440" y="3618"/>
                      <a:ext cx="1611" cy="1944"/>
                      <a:chOff x="2202" y="3774"/>
                      <a:chExt cx="1862" cy="2247"/>
                    </a:xfrm>
                  </p:grpSpPr>
                  <p:grpSp>
                    <p:nvGrpSpPr>
                      <p:cNvPr id="32" name="组合 31"/>
                      <p:cNvGrpSpPr>
                        <a:grpSpLocks noChangeAspect="1"/>
                      </p:cNvGrpSpPr>
                      <p:nvPr/>
                    </p:nvGrpSpPr>
                    <p:grpSpPr>
                      <a:xfrm>
                        <a:off x="2202" y="3774"/>
                        <a:ext cx="1862" cy="1701"/>
                        <a:chOff x="9711" y="5692"/>
                        <a:chExt cx="3317" cy="3031"/>
                      </a:xfrm>
                    </p:grpSpPr>
                    <p:pic>
                      <p:nvPicPr>
                        <p:cNvPr id="33" name="图片 32"/>
                        <p:cNvPicPr>
                          <a:picLocks noChangeAspect="1"/>
                        </p:cNvPicPr>
                        <p:nvPr>
                          <p:custDataLst>
                            <p:tags r:id="rId12"/>
                          </p:custDataLst>
                        </p:nvPr>
                      </p:nvPicPr>
                      <p:blipFill>
                        <a:blip r:embed="rId3"/>
                        <a:stretch>
                          <a:fillRect/>
                        </a:stretch>
                      </p:blipFill>
                      <p:spPr>
                        <a:xfrm>
                          <a:off x="9711" y="5692"/>
                          <a:ext cx="2582" cy="2268"/>
                        </a:xfrm>
                        <a:prstGeom prst="rect">
                          <a:avLst/>
                        </a:prstGeom>
                      </p:spPr>
                    </p:pic>
                    <p:pic>
                      <p:nvPicPr>
                        <p:cNvPr id="34" name="图片 33"/>
                        <p:cNvPicPr>
                          <a:picLocks noChangeAspect="1"/>
                        </p:cNvPicPr>
                        <p:nvPr>
                          <p:custDataLst>
                            <p:tags r:id="rId13"/>
                          </p:custDataLst>
                        </p:nvPr>
                      </p:nvPicPr>
                      <p:blipFill>
                        <a:blip r:embed="rId5"/>
                        <a:stretch>
                          <a:fillRect/>
                        </a:stretch>
                      </p:blipFill>
                      <p:spPr>
                        <a:xfrm>
                          <a:off x="9955" y="5930"/>
                          <a:ext cx="2582" cy="2268"/>
                        </a:xfrm>
                        <a:prstGeom prst="rect">
                          <a:avLst/>
                        </a:prstGeom>
                      </p:spPr>
                    </p:pic>
                    <p:pic>
                      <p:nvPicPr>
                        <p:cNvPr id="36" name="图片 35"/>
                        <p:cNvPicPr>
                          <a:picLocks noChangeAspect="1"/>
                        </p:cNvPicPr>
                        <p:nvPr>
                          <p:custDataLst>
                            <p:tags r:id="rId14"/>
                          </p:custDataLst>
                        </p:nvPr>
                      </p:nvPicPr>
                      <p:blipFill>
                        <a:blip r:embed="rId9"/>
                        <a:stretch>
                          <a:fillRect/>
                        </a:stretch>
                      </p:blipFill>
                      <p:spPr>
                        <a:xfrm>
                          <a:off x="10175" y="6202"/>
                          <a:ext cx="2581" cy="2268"/>
                        </a:xfrm>
                        <a:prstGeom prst="rect">
                          <a:avLst/>
                        </a:prstGeom>
                      </p:spPr>
                    </p:pic>
                    <p:pic>
                      <p:nvPicPr>
                        <p:cNvPr id="35" name="图片 34"/>
                        <p:cNvPicPr>
                          <a:picLocks noChangeAspect="1"/>
                        </p:cNvPicPr>
                        <p:nvPr>
                          <p:custDataLst>
                            <p:tags r:id="rId15"/>
                          </p:custDataLst>
                        </p:nvPr>
                      </p:nvPicPr>
                      <p:blipFill>
                        <a:blip r:embed="rId7"/>
                        <a:stretch>
                          <a:fillRect/>
                        </a:stretch>
                      </p:blipFill>
                      <p:spPr>
                        <a:xfrm>
                          <a:off x="10446" y="6455"/>
                          <a:ext cx="2582" cy="2268"/>
                        </a:xfrm>
                        <a:prstGeom prst="rect">
                          <a:avLst/>
                        </a:prstGeom>
                      </p:spPr>
                    </p:pic>
                  </p:grpSp>
                  <p:sp>
                    <p:nvSpPr>
                      <p:cNvPr id="39" name="文本框 38"/>
                      <p:cNvSpPr txBox="1"/>
                      <p:nvPr>
                        <p:custDataLst>
                          <p:tags r:id="rId16"/>
                        </p:custDataLst>
                      </p:nvPr>
                    </p:nvSpPr>
                    <p:spPr>
                      <a:xfrm>
                        <a:off x="2633" y="5334"/>
                        <a:ext cx="1074" cy="687"/>
                      </a:xfrm>
                      <a:prstGeom prst="rect">
                        <a:avLst/>
                      </a:prstGeom>
                      <a:noFill/>
                    </p:spPr>
                    <p:txBody>
                      <a:bodyPr vert="eaVert" wrap="square" rtlCol="0">
                        <a:spAutoFit/>
                      </a:bodyPr>
                      <a:p>
                        <a:pPr algn="ctr"/>
                        <a:r>
                          <a:rPr lang="en-US" altLang="zh-CN" sz="1000" dirty="0"/>
                          <a:t>...</a:t>
                        </a:r>
                        <a:endParaRPr lang="en-US" altLang="zh-CN" sz="1000" dirty="0"/>
                      </a:p>
                    </p:txBody>
                  </p:sp>
                </p:grpSp>
                <p:sp>
                  <p:nvSpPr>
                    <p:cNvPr id="50" name="文本框 49"/>
                    <p:cNvSpPr txBox="1"/>
                    <p:nvPr/>
                  </p:nvSpPr>
                  <p:spPr>
                    <a:xfrm>
                      <a:off x="2988" y="3740"/>
                      <a:ext cx="5722" cy="941"/>
                    </a:xfrm>
                    <a:prstGeom prst="rect">
                      <a:avLst/>
                    </a:prstGeom>
                    <a:noFill/>
                  </p:spPr>
                  <p:txBody>
                    <a:bodyPr wrap="square" rtlCol="0" anchor="t">
                      <a:spAutoFit/>
                    </a:bodyPr>
                    <a:p>
                      <a:pPr indent="0" algn="ctr">
                        <a:lnSpc>
                          <a:spcPct val="120000"/>
                        </a:lnSpc>
                        <a:buNone/>
                      </a:pPr>
                      <a:r>
                        <a:rPr lang="zh-CN" altLang="en-US" sz="1000">
                          <a:sym typeface="+mn-ea"/>
                        </a:rPr>
                        <a:t>Attention Network Test</a:t>
                      </a:r>
                      <a:endParaRPr lang="zh-CN" altLang="en-US" sz="1000">
                        <a:sym typeface="+mn-ea"/>
                      </a:endParaRPr>
                    </a:p>
                  </p:txBody>
                </p:sp>
              </p:grpSp>
              <p:grpSp>
                <p:nvGrpSpPr>
                  <p:cNvPr id="54" name="组合 53"/>
                  <p:cNvGrpSpPr/>
                  <p:nvPr/>
                </p:nvGrpSpPr>
                <p:grpSpPr>
                  <a:xfrm>
                    <a:off x="1410" y="5640"/>
                    <a:ext cx="7302" cy="1977"/>
                    <a:chOff x="1410" y="5640"/>
                    <a:chExt cx="7302" cy="1977"/>
                  </a:xfrm>
                </p:grpSpPr>
                <p:grpSp>
                  <p:nvGrpSpPr>
                    <p:cNvPr id="43" name="组合 42"/>
                    <p:cNvGrpSpPr>
                      <a:grpSpLocks noChangeAspect="1"/>
                    </p:cNvGrpSpPr>
                    <p:nvPr>
                      <p:custDataLst>
                        <p:tags r:id="rId17"/>
                      </p:custDataLst>
                    </p:nvPr>
                  </p:nvGrpSpPr>
                  <p:grpSpPr>
                    <a:xfrm>
                      <a:off x="1410" y="5640"/>
                      <a:ext cx="1635" cy="1977"/>
                      <a:chOff x="2166" y="5704"/>
                      <a:chExt cx="1897" cy="2293"/>
                    </a:xfrm>
                  </p:grpSpPr>
                  <p:grpSp>
                    <p:nvGrpSpPr>
                      <p:cNvPr id="22" name="组合 21"/>
                      <p:cNvGrpSpPr>
                        <a:grpSpLocks noChangeAspect="1"/>
                      </p:cNvGrpSpPr>
                      <p:nvPr/>
                    </p:nvGrpSpPr>
                    <p:grpSpPr>
                      <a:xfrm>
                        <a:off x="2166" y="5704"/>
                        <a:ext cx="1897" cy="1701"/>
                        <a:chOff x="9711" y="5692"/>
                        <a:chExt cx="3380" cy="3031"/>
                      </a:xfrm>
                    </p:grpSpPr>
                    <p:pic>
                      <p:nvPicPr>
                        <p:cNvPr id="23" name="图片 22"/>
                        <p:cNvPicPr>
                          <a:picLocks noChangeAspect="1"/>
                        </p:cNvPicPr>
                        <p:nvPr>
                          <p:custDataLst>
                            <p:tags r:id="rId18"/>
                          </p:custDataLst>
                        </p:nvPr>
                      </p:nvPicPr>
                      <p:blipFill>
                        <a:blip r:embed="rId3"/>
                        <a:stretch>
                          <a:fillRect/>
                        </a:stretch>
                      </p:blipFill>
                      <p:spPr>
                        <a:xfrm>
                          <a:off x="9711" y="5692"/>
                          <a:ext cx="2582" cy="2268"/>
                        </a:xfrm>
                        <a:prstGeom prst="rect">
                          <a:avLst/>
                        </a:prstGeom>
                      </p:spPr>
                    </p:pic>
                    <p:pic>
                      <p:nvPicPr>
                        <p:cNvPr id="25" name="图片 24"/>
                        <p:cNvPicPr>
                          <a:picLocks noChangeAspect="1"/>
                        </p:cNvPicPr>
                        <p:nvPr>
                          <p:custDataLst>
                            <p:tags r:id="rId19"/>
                          </p:custDataLst>
                        </p:nvPr>
                      </p:nvPicPr>
                      <p:blipFill>
                        <a:blip r:embed="rId7"/>
                        <a:stretch>
                          <a:fillRect/>
                        </a:stretch>
                      </p:blipFill>
                      <p:spPr>
                        <a:xfrm>
                          <a:off x="9975" y="5962"/>
                          <a:ext cx="2582" cy="2268"/>
                        </a:xfrm>
                        <a:prstGeom prst="rect">
                          <a:avLst/>
                        </a:prstGeom>
                      </p:spPr>
                    </p:pic>
                    <p:pic>
                      <p:nvPicPr>
                        <p:cNvPr id="26" name="图片 25"/>
                        <p:cNvPicPr>
                          <a:picLocks noChangeAspect="1"/>
                        </p:cNvPicPr>
                        <p:nvPr>
                          <p:custDataLst>
                            <p:tags r:id="rId20"/>
                          </p:custDataLst>
                        </p:nvPr>
                      </p:nvPicPr>
                      <p:blipFill>
                        <a:blip r:embed="rId9"/>
                        <a:stretch>
                          <a:fillRect/>
                        </a:stretch>
                      </p:blipFill>
                      <p:spPr>
                        <a:xfrm>
                          <a:off x="10244" y="6217"/>
                          <a:ext cx="2581" cy="2268"/>
                        </a:xfrm>
                        <a:prstGeom prst="rect">
                          <a:avLst/>
                        </a:prstGeom>
                      </p:spPr>
                    </p:pic>
                    <p:pic>
                      <p:nvPicPr>
                        <p:cNvPr id="24" name="图片 23"/>
                        <p:cNvPicPr>
                          <a:picLocks noChangeAspect="1"/>
                        </p:cNvPicPr>
                        <p:nvPr>
                          <p:custDataLst>
                            <p:tags r:id="rId21"/>
                          </p:custDataLst>
                        </p:nvPr>
                      </p:nvPicPr>
                      <p:blipFill>
                        <a:blip r:embed="rId5"/>
                        <a:stretch>
                          <a:fillRect/>
                        </a:stretch>
                      </p:blipFill>
                      <p:spPr>
                        <a:xfrm>
                          <a:off x="10509" y="6455"/>
                          <a:ext cx="2582" cy="2268"/>
                        </a:xfrm>
                        <a:prstGeom prst="rect">
                          <a:avLst/>
                        </a:prstGeom>
                      </p:spPr>
                    </p:pic>
                  </p:grpSp>
                  <p:sp>
                    <p:nvSpPr>
                      <p:cNvPr id="40" name="文本框 39"/>
                      <p:cNvSpPr txBox="1"/>
                      <p:nvPr>
                        <p:custDataLst>
                          <p:tags r:id="rId22"/>
                        </p:custDataLst>
                      </p:nvPr>
                    </p:nvSpPr>
                    <p:spPr>
                      <a:xfrm>
                        <a:off x="2633" y="7272"/>
                        <a:ext cx="1078" cy="725"/>
                      </a:xfrm>
                      <a:prstGeom prst="rect">
                        <a:avLst/>
                      </a:prstGeom>
                      <a:noFill/>
                    </p:spPr>
                    <p:txBody>
                      <a:bodyPr vert="eaVert" wrap="square" rtlCol="0">
                        <a:spAutoFit/>
                      </a:bodyPr>
                      <a:p>
                        <a:pPr algn="ctr"/>
                        <a:r>
                          <a:rPr lang="en-US" altLang="zh-CN" sz="1000" dirty="0"/>
                          <a:t>...</a:t>
                        </a:r>
                        <a:endParaRPr lang="en-US" altLang="zh-CN" sz="1000" dirty="0"/>
                      </a:p>
                    </p:txBody>
                  </p:sp>
                </p:grpSp>
                <p:sp>
                  <p:nvSpPr>
                    <p:cNvPr id="51" name="文本框 50"/>
                    <p:cNvSpPr txBox="1"/>
                    <p:nvPr/>
                  </p:nvSpPr>
                  <p:spPr>
                    <a:xfrm>
                      <a:off x="3079" y="5796"/>
                      <a:ext cx="5633" cy="941"/>
                    </a:xfrm>
                    <a:prstGeom prst="rect">
                      <a:avLst/>
                    </a:prstGeom>
                    <a:noFill/>
                  </p:spPr>
                  <p:txBody>
                    <a:bodyPr wrap="square" rtlCol="0" anchor="t">
                      <a:spAutoFit/>
                    </a:bodyPr>
                    <a:p>
                      <a:pPr indent="0" algn="ctr">
                        <a:lnSpc>
                          <a:spcPct val="120000"/>
                        </a:lnSpc>
                        <a:buNone/>
                      </a:pPr>
                      <a:r>
                        <a:rPr lang="zh-CN" altLang="en-US" sz="1000">
                          <a:sym typeface="+mn-ea"/>
                        </a:rPr>
                        <a:t>Balloon Analogue Risk Task</a:t>
                      </a:r>
                      <a:endParaRPr lang="zh-CN" altLang="en-US" sz="1000">
                        <a:sym typeface="+mn-ea"/>
                      </a:endParaRPr>
                    </a:p>
                  </p:txBody>
                </p:sp>
              </p:grpSp>
              <p:grpSp>
                <p:nvGrpSpPr>
                  <p:cNvPr id="55" name="组合 54"/>
                  <p:cNvGrpSpPr/>
                  <p:nvPr/>
                </p:nvGrpSpPr>
                <p:grpSpPr>
                  <a:xfrm>
                    <a:off x="1337" y="7545"/>
                    <a:ext cx="7523" cy="1948"/>
                    <a:chOff x="1337" y="7545"/>
                    <a:chExt cx="7523" cy="1948"/>
                  </a:xfrm>
                </p:grpSpPr>
                <p:grpSp>
                  <p:nvGrpSpPr>
                    <p:cNvPr id="44" name="组合 43"/>
                    <p:cNvGrpSpPr>
                      <a:grpSpLocks noChangeAspect="1"/>
                    </p:cNvGrpSpPr>
                    <p:nvPr>
                      <p:custDataLst>
                        <p:tags r:id="rId23"/>
                      </p:custDataLst>
                    </p:nvPr>
                  </p:nvGrpSpPr>
                  <p:grpSpPr>
                    <a:xfrm>
                      <a:off x="1337" y="7545"/>
                      <a:ext cx="1667" cy="1948"/>
                      <a:chOff x="2153" y="7845"/>
                      <a:chExt cx="1911" cy="2234"/>
                    </a:xfrm>
                  </p:grpSpPr>
                  <p:grpSp>
                    <p:nvGrpSpPr>
                      <p:cNvPr id="27" name="组合 26"/>
                      <p:cNvGrpSpPr>
                        <a:grpSpLocks noChangeAspect="1"/>
                      </p:cNvGrpSpPr>
                      <p:nvPr/>
                    </p:nvGrpSpPr>
                    <p:grpSpPr>
                      <a:xfrm>
                        <a:off x="2153" y="7845"/>
                        <a:ext cx="1911" cy="1701"/>
                        <a:chOff x="9955" y="5930"/>
                        <a:chExt cx="3404" cy="3030"/>
                      </a:xfrm>
                    </p:grpSpPr>
                    <p:pic>
                      <p:nvPicPr>
                        <p:cNvPr id="29" name="图片 28"/>
                        <p:cNvPicPr>
                          <a:picLocks noChangeAspect="1"/>
                        </p:cNvPicPr>
                        <p:nvPr>
                          <p:custDataLst>
                            <p:tags r:id="rId24"/>
                          </p:custDataLst>
                        </p:nvPr>
                      </p:nvPicPr>
                      <p:blipFill>
                        <a:blip r:embed="rId5"/>
                        <a:stretch>
                          <a:fillRect/>
                        </a:stretch>
                      </p:blipFill>
                      <p:spPr>
                        <a:xfrm>
                          <a:off x="9955" y="5930"/>
                          <a:ext cx="2582" cy="2268"/>
                        </a:xfrm>
                        <a:prstGeom prst="rect">
                          <a:avLst/>
                        </a:prstGeom>
                      </p:spPr>
                    </p:pic>
                    <p:pic>
                      <p:nvPicPr>
                        <p:cNvPr id="30" name="图片 29"/>
                        <p:cNvPicPr>
                          <a:picLocks noChangeAspect="1"/>
                        </p:cNvPicPr>
                        <p:nvPr>
                          <p:custDataLst>
                            <p:tags r:id="rId25"/>
                          </p:custDataLst>
                        </p:nvPr>
                      </p:nvPicPr>
                      <p:blipFill>
                        <a:blip r:embed="rId7"/>
                        <a:stretch>
                          <a:fillRect/>
                        </a:stretch>
                      </p:blipFill>
                      <p:spPr>
                        <a:xfrm>
                          <a:off x="10243" y="6200"/>
                          <a:ext cx="2582" cy="2268"/>
                        </a:xfrm>
                        <a:prstGeom prst="rect">
                          <a:avLst/>
                        </a:prstGeom>
                      </p:spPr>
                    </p:pic>
                    <p:pic>
                      <p:nvPicPr>
                        <p:cNvPr id="31" name="图片 30"/>
                        <p:cNvPicPr>
                          <a:picLocks noChangeAspect="1"/>
                        </p:cNvPicPr>
                        <p:nvPr>
                          <p:custDataLst>
                            <p:tags r:id="rId26"/>
                          </p:custDataLst>
                        </p:nvPr>
                      </p:nvPicPr>
                      <p:blipFill>
                        <a:blip r:embed="rId9"/>
                        <a:stretch>
                          <a:fillRect/>
                        </a:stretch>
                      </p:blipFill>
                      <p:spPr>
                        <a:xfrm>
                          <a:off x="10512" y="6455"/>
                          <a:ext cx="2581" cy="2268"/>
                        </a:xfrm>
                        <a:prstGeom prst="rect">
                          <a:avLst/>
                        </a:prstGeom>
                      </p:spPr>
                    </p:pic>
                    <p:pic>
                      <p:nvPicPr>
                        <p:cNvPr id="28" name="图片 27"/>
                        <p:cNvPicPr>
                          <a:picLocks noChangeAspect="1"/>
                        </p:cNvPicPr>
                        <p:nvPr>
                          <p:custDataLst>
                            <p:tags r:id="rId27"/>
                          </p:custDataLst>
                        </p:nvPr>
                      </p:nvPicPr>
                      <p:blipFill>
                        <a:blip r:embed="rId3"/>
                        <a:stretch>
                          <a:fillRect/>
                        </a:stretch>
                      </p:blipFill>
                      <p:spPr>
                        <a:xfrm>
                          <a:off x="10777" y="6692"/>
                          <a:ext cx="2582" cy="2268"/>
                        </a:xfrm>
                        <a:prstGeom prst="rect">
                          <a:avLst/>
                        </a:prstGeom>
                      </p:spPr>
                    </p:pic>
                  </p:grpSp>
                  <p:sp>
                    <p:nvSpPr>
                      <p:cNvPr id="41" name="文本框 40"/>
                      <p:cNvSpPr txBox="1"/>
                      <p:nvPr>
                        <p:custDataLst>
                          <p:tags r:id="rId28"/>
                        </p:custDataLst>
                      </p:nvPr>
                    </p:nvSpPr>
                    <p:spPr>
                      <a:xfrm>
                        <a:off x="2298" y="9412"/>
                        <a:ext cx="1434" cy="667"/>
                      </a:xfrm>
                      <a:prstGeom prst="rect">
                        <a:avLst/>
                      </a:prstGeom>
                      <a:noFill/>
                    </p:spPr>
                    <p:txBody>
                      <a:bodyPr vert="eaVert" wrap="square" rtlCol="0">
                        <a:spAutoFit/>
                      </a:bodyPr>
                      <a:p>
                        <a:pPr algn="ctr"/>
                        <a:r>
                          <a:rPr lang="en-US" altLang="zh-CN" sz="1000" dirty="0"/>
                          <a:t>...</a:t>
                        </a:r>
                        <a:endParaRPr lang="en-US" altLang="zh-CN" sz="1000" dirty="0"/>
                      </a:p>
                    </p:txBody>
                  </p:sp>
                </p:grpSp>
                <p:sp>
                  <p:nvSpPr>
                    <p:cNvPr id="52" name="文本框 51"/>
                    <p:cNvSpPr txBox="1"/>
                    <p:nvPr/>
                  </p:nvSpPr>
                  <p:spPr>
                    <a:xfrm>
                      <a:off x="3028" y="7616"/>
                      <a:ext cx="5832" cy="941"/>
                    </a:xfrm>
                    <a:prstGeom prst="rect">
                      <a:avLst/>
                    </a:prstGeom>
                    <a:noFill/>
                  </p:spPr>
                  <p:txBody>
                    <a:bodyPr wrap="square" rtlCol="0" anchor="t">
                      <a:spAutoFit/>
                    </a:bodyPr>
                    <a:p>
                      <a:pPr indent="0" algn="ctr">
                        <a:lnSpc>
                          <a:spcPct val="120000"/>
                        </a:lnSpc>
                        <a:buNone/>
                      </a:pPr>
                      <a:r>
                        <a:rPr lang="zh-CN" altLang="en-US" sz="1000">
                          <a:sym typeface="+mn-ea"/>
                        </a:rPr>
                        <a:t>Emotion Face Matching </a:t>
                      </a:r>
                      <a:r>
                        <a:rPr lang="en-US" altLang="zh-CN" sz="1000" dirty="0">
                          <a:sym typeface="+mn-ea"/>
                        </a:rPr>
                        <a:t>T</a:t>
                      </a:r>
                      <a:r>
                        <a:rPr lang="zh-CN" altLang="en-US" sz="1000">
                          <a:sym typeface="+mn-ea"/>
                        </a:rPr>
                        <a:t>ask</a:t>
                      </a:r>
                      <a:endParaRPr lang="zh-CN" altLang="en-US" sz="1000">
                        <a:sym typeface="+mn-ea"/>
                      </a:endParaRPr>
                    </a:p>
                  </p:txBody>
                </p:sp>
              </p:grpSp>
            </p:grpSp>
            <p:sp>
              <p:nvSpPr>
                <p:cNvPr id="58" name="矩形 57"/>
                <p:cNvSpPr/>
                <p:nvPr/>
              </p:nvSpPr>
              <p:spPr>
                <a:xfrm>
                  <a:off x="1022" y="1394"/>
                  <a:ext cx="5121" cy="6547"/>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w="12700">
                      <a:solidFill>
                        <a:schemeClr val="tx1"/>
                      </a:solidFill>
                    </a:ln>
                  </a:endParaRPr>
                </a:p>
              </p:txBody>
            </p:sp>
            <p:sp>
              <p:nvSpPr>
                <p:cNvPr id="59" name="文本框 58"/>
                <p:cNvSpPr txBox="1"/>
                <p:nvPr/>
              </p:nvSpPr>
              <p:spPr>
                <a:xfrm>
                  <a:off x="3848" y="1487"/>
                  <a:ext cx="1688" cy="694"/>
                </a:xfrm>
                <a:prstGeom prst="rect">
                  <a:avLst/>
                </a:prstGeom>
                <a:noFill/>
              </p:spPr>
              <p:txBody>
                <a:bodyPr wrap="square" rtlCol="0">
                  <a:spAutoFit/>
                </a:bodyPr>
                <a:p>
                  <a:r>
                    <a:rPr lang="en-US" altLang="zh-CN" sz="1200" dirty="0"/>
                    <a:t>Tasks</a:t>
                  </a:r>
                  <a:endParaRPr lang="en-US" altLang="zh-CN" sz="1200" dirty="0"/>
                </a:p>
              </p:txBody>
            </p:sp>
            <p:sp>
              <p:nvSpPr>
                <p:cNvPr id="60" name="文本框 59"/>
                <p:cNvSpPr txBox="1"/>
                <p:nvPr/>
              </p:nvSpPr>
              <p:spPr>
                <a:xfrm>
                  <a:off x="1141" y="1471"/>
                  <a:ext cx="2708" cy="694"/>
                </a:xfrm>
                <a:prstGeom prst="rect">
                  <a:avLst/>
                </a:prstGeom>
                <a:noFill/>
              </p:spPr>
              <p:txBody>
                <a:bodyPr wrap="square" rtlCol="0">
                  <a:spAutoFit/>
                </a:bodyPr>
                <a:p>
                  <a:r>
                    <a:rPr lang="en-US" altLang="zh-CN" sz="1200" dirty="0"/>
                    <a:t>FC Matrices</a:t>
                  </a:r>
                  <a:endParaRPr lang="en-US" altLang="zh-CN" sz="1200" dirty="0"/>
                </a:p>
              </p:txBody>
            </p:sp>
          </p:grpSp>
          <p:grpSp>
            <p:nvGrpSpPr>
              <p:cNvPr id="9" name="组合 8"/>
              <p:cNvGrpSpPr/>
              <p:nvPr/>
            </p:nvGrpSpPr>
            <p:grpSpPr>
              <a:xfrm rot="0">
                <a:off x="9444" y="1515"/>
                <a:ext cx="4068" cy="3174"/>
                <a:chOff x="11525" y="2391"/>
                <a:chExt cx="4068" cy="3174"/>
              </a:xfrm>
            </p:grpSpPr>
            <p:sp>
              <p:nvSpPr>
                <p:cNvPr id="105" name="矩形 104"/>
                <p:cNvSpPr/>
                <p:nvPr/>
              </p:nvSpPr>
              <p:spPr>
                <a:xfrm>
                  <a:off x="11525" y="2391"/>
                  <a:ext cx="4069" cy="3174"/>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w="12700">
                      <a:solidFill>
                        <a:schemeClr val="tx1"/>
                      </a:solidFill>
                    </a:ln>
                  </a:endParaRPr>
                </a:p>
              </p:txBody>
            </p:sp>
            <p:sp>
              <p:nvSpPr>
                <p:cNvPr id="107" name="文本框 106"/>
                <p:cNvSpPr txBox="1"/>
                <p:nvPr/>
              </p:nvSpPr>
              <p:spPr>
                <a:xfrm>
                  <a:off x="11664" y="2595"/>
                  <a:ext cx="3791" cy="1016"/>
                </a:xfrm>
                <a:prstGeom prst="rect">
                  <a:avLst/>
                </a:prstGeom>
                <a:noFill/>
              </p:spPr>
              <p:txBody>
                <a:bodyPr wrap="square" rtlCol="0">
                  <a:spAutoFit/>
                </a:bodyPr>
                <a:p>
                  <a:pPr algn="l"/>
                  <a:r>
                    <a:rPr lang="en-US" altLang="zh-CN" sz="1200" dirty="0"/>
                    <a:t>Train PLS on each sub-feature set and obtain the weight (loading of PLS) of each ROI</a:t>
                  </a:r>
                  <a:endParaRPr lang="en-US" altLang="zh-CN" sz="1200" dirty="0"/>
                </a:p>
              </p:txBody>
            </p:sp>
            <p:pic>
              <p:nvPicPr>
                <p:cNvPr id="110" name="图片 109"/>
                <p:cNvPicPr>
                  <a:picLocks noChangeAspect="1"/>
                </p:cNvPicPr>
                <p:nvPr>
                  <p:custDataLst>
                    <p:tags r:id="rId29"/>
                  </p:custDataLst>
                </p:nvPr>
              </p:nvPicPr>
              <p:blipFill>
                <a:blip r:embed="rId30"/>
                <a:stretch>
                  <a:fillRect/>
                </a:stretch>
              </p:blipFill>
              <p:spPr>
                <a:xfrm>
                  <a:off x="11744" y="3723"/>
                  <a:ext cx="3631" cy="1680"/>
                </a:xfrm>
                <a:prstGeom prst="rect">
                  <a:avLst/>
                </a:prstGeom>
              </p:spPr>
            </p:pic>
          </p:grpSp>
          <p:cxnSp>
            <p:nvCxnSpPr>
              <p:cNvPr id="62" name="直接箭头连接符 61"/>
              <p:cNvCxnSpPr/>
              <p:nvPr/>
            </p:nvCxnSpPr>
            <p:spPr>
              <a:xfrm>
                <a:off x="3862" y="3028"/>
                <a:ext cx="1125" cy="7"/>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sp>
            <p:nvSpPr>
              <p:cNvPr id="99" name="文本框 98"/>
              <p:cNvSpPr txBox="1"/>
              <p:nvPr/>
            </p:nvSpPr>
            <p:spPr>
              <a:xfrm>
                <a:off x="4036" y="1057"/>
                <a:ext cx="5360" cy="434"/>
              </a:xfrm>
              <a:prstGeom prst="rect">
                <a:avLst/>
              </a:prstGeom>
              <a:noFill/>
            </p:spPr>
            <p:txBody>
              <a:bodyPr wrap="square" rtlCol="0">
                <a:spAutoFit/>
              </a:bodyPr>
              <a:p>
                <a:r>
                  <a:rPr lang="zh-CN" altLang="en-US" sz="1200">
                    <a:highlight>
                      <a:srgbClr val="C0C0C0"/>
                    </a:highlight>
                  </a:rPr>
                  <a:t>Merging instances to improve data diversity</a:t>
                </a:r>
                <a:endParaRPr lang="zh-CN" altLang="en-US" sz="1200">
                  <a:highlight>
                    <a:srgbClr val="C0C0C0"/>
                  </a:highlight>
                </a:endParaRPr>
              </a:p>
            </p:txBody>
          </p:sp>
          <p:cxnSp>
            <p:nvCxnSpPr>
              <p:cNvPr id="136" name="直接箭头连接符 135"/>
              <p:cNvCxnSpPr/>
              <p:nvPr/>
            </p:nvCxnSpPr>
            <p:spPr>
              <a:xfrm flipH="1">
                <a:off x="4466" y="1518"/>
                <a:ext cx="10" cy="1519"/>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sp>
            <p:nvSpPr>
              <p:cNvPr id="8" name="文本框 7"/>
              <p:cNvSpPr txBox="1"/>
              <p:nvPr/>
            </p:nvSpPr>
            <p:spPr>
              <a:xfrm>
                <a:off x="286" y="248"/>
                <a:ext cx="7348" cy="580"/>
              </a:xfrm>
              <a:prstGeom prst="rect">
                <a:avLst/>
              </a:prstGeom>
              <a:noFill/>
            </p:spPr>
            <p:txBody>
              <a:bodyPr wrap="none" rtlCol="0">
                <a:spAutoFit/>
              </a:bodyPr>
              <a:p>
                <a:pPr algn="l"/>
                <a:r>
                  <a:rPr lang="en-US" altLang="zh-CN"/>
                  <a:t>A. Data Integration and Feature Engineering</a:t>
                </a:r>
                <a:endParaRPr lang="en-US" altLang="zh-CN"/>
              </a:p>
            </p:txBody>
          </p:sp>
          <p:cxnSp>
            <p:nvCxnSpPr>
              <p:cNvPr id="11" name="直接箭头连接符 10"/>
              <p:cNvCxnSpPr>
                <a:stCxn id="113" idx="3"/>
              </p:cNvCxnSpPr>
              <p:nvPr/>
            </p:nvCxnSpPr>
            <p:spPr>
              <a:xfrm>
                <a:off x="8533" y="3075"/>
                <a:ext cx="911" cy="3"/>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grpSp>
            <p:nvGrpSpPr>
              <p:cNvPr id="61" name="组合 60"/>
              <p:cNvGrpSpPr/>
              <p:nvPr/>
            </p:nvGrpSpPr>
            <p:grpSpPr>
              <a:xfrm>
                <a:off x="4987" y="1488"/>
                <a:ext cx="3546" cy="3174"/>
                <a:chOff x="5454" y="1491"/>
                <a:chExt cx="3546" cy="3174"/>
              </a:xfrm>
            </p:grpSpPr>
            <p:grpSp>
              <p:nvGrpSpPr>
                <p:cNvPr id="63" name="组合 62"/>
                <p:cNvGrpSpPr/>
                <p:nvPr/>
              </p:nvGrpSpPr>
              <p:grpSpPr>
                <a:xfrm rot="0">
                  <a:off x="5673" y="3378"/>
                  <a:ext cx="3107" cy="1060"/>
                  <a:chOff x="8130" y="3137"/>
                  <a:chExt cx="3197" cy="1091"/>
                </a:xfrm>
              </p:grpSpPr>
              <p:grpSp>
                <p:nvGrpSpPr>
                  <p:cNvPr id="87" name="组合 86"/>
                  <p:cNvGrpSpPr/>
                  <p:nvPr/>
                </p:nvGrpSpPr>
                <p:grpSpPr>
                  <a:xfrm>
                    <a:off x="8130" y="3137"/>
                    <a:ext cx="1143" cy="1088"/>
                    <a:chOff x="9247" y="6164"/>
                    <a:chExt cx="1143" cy="1088"/>
                  </a:xfrm>
                </p:grpSpPr>
                <p:pic>
                  <p:nvPicPr>
                    <p:cNvPr id="88" name="图片 87"/>
                    <p:cNvPicPr>
                      <a:picLocks noChangeAspect="1"/>
                    </p:cNvPicPr>
                    <p:nvPr>
                      <p:custDataLst>
                        <p:tags r:id="rId31"/>
                      </p:custDataLst>
                    </p:nvPr>
                  </p:nvPicPr>
                  <p:blipFill>
                    <a:blip r:embed="rId3"/>
                    <a:stretch>
                      <a:fillRect/>
                    </a:stretch>
                  </p:blipFill>
                  <p:spPr>
                    <a:xfrm>
                      <a:off x="9247" y="6164"/>
                      <a:ext cx="873" cy="815"/>
                    </a:xfrm>
                    <a:prstGeom prst="rect">
                      <a:avLst/>
                    </a:prstGeom>
                  </p:spPr>
                </p:pic>
                <p:pic>
                  <p:nvPicPr>
                    <p:cNvPr id="89" name="图片 88"/>
                    <p:cNvPicPr>
                      <a:picLocks noChangeAspect="1"/>
                    </p:cNvPicPr>
                    <p:nvPr>
                      <p:custDataLst>
                        <p:tags r:id="rId32"/>
                      </p:custDataLst>
                    </p:nvPr>
                  </p:nvPicPr>
                  <p:blipFill>
                    <a:blip r:embed="rId5"/>
                    <a:stretch>
                      <a:fillRect/>
                    </a:stretch>
                  </p:blipFill>
                  <p:spPr>
                    <a:xfrm>
                      <a:off x="9329" y="6249"/>
                      <a:ext cx="873" cy="815"/>
                    </a:xfrm>
                    <a:prstGeom prst="rect">
                      <a:avLst/>
                    </a:prstGeom>
                  </p:spPr>
                </p:pic>
                <p:pic>
                  <p:nvPicPr>
                    <p:cNvPr id="92" name="图片 91"/>
                    <p:cNvPicPr>
                      <a:picLocks noChangeAspect="1"/>
                    </p:cNvPicPr>
                    <p:nvPr>
                      <p:custDataLst>
                        <p:tags r:id="rId33"/>
                      </p:custDataLst>
                    </p:nvPr>
                  </p:nvPicPr>
                  <p:blipFill>
                    <a:blip r:embed="rId7"/>
                    <a:stretch>
                      <a:fillRect/>
                    </a:stretch>
                  </p:blipFill>
                  <p:spPr>
                    <a:xfrm>
                      <a:off x="9427" y="6346"/>
                      <a:ext cx="873" cy="815"/>
                    </a:xfrm>
                    <a:prstGeom prst="rect">
                      <a:avLst/>
                    </a:prstGeom>
                  </p:spPr>
                </p:pic>
                <p:pic>
                  <p:nvPicPr>
                    <p:cNvPr id="93" name="图片 92"/>
                    <p:cNvPicPr>
                      <a:picLocks noChangeAspect="1"/>
                    </p:cNvPicPr>
                    <p:nvPr>
                      <p:custDataLst>
                        <p:tags r:id="rId34"/>
                      </p:custDataLst>
                    </p:nvPr>
                  </p:nvPicPr>
                  <p:blipFill>
                    <a:blip r:embed="rId9"/>
                    <a:stretch>
                      <a:fillRect/>
                    </a:stretch>
                  </p:blipFill>
                  <p:spPr>
                    <a:xfrm>
                      <a:off x="9518" y="6438"/>
                      <a:ext cx="873" cy="815"/>
                    </a:xfrm>
                    <a:prstGeom prst="rect">
                      <a:avLst/>
                    </a:prstGeom>
                  </p:spPr>
                </p:pic>
              </p:grpSp>
              <p:grpSp>
                <p:nvGrpSpPr>
                  <p:cNvPr id="94" name="组合 93"/>
                  <p:cNvGrpSpPr/>
                  <p:nvPr/>
                </p:nvGrpSpPr>
                <p:grpSpPr>
                  <a:xfrm>
                    <a:off x="8815" y="3140"/>
                    <a:ext cx="1143" cy="1088"/>
                    <a:chOff x="9809" y="8748"/>
                    <a:chExt cx="1143" cy="1088"/>
                  </a:xfrm>
                </p:grpSpPr>
                <p:pic>
                  <p:nvPicPr>
                    <p:cNvPr id="95" name="图片 94"/>
                    <p:cNvPicPr>
                      <a:picLocks noChangeAspect="1"/>
                    </p:cNvPicPr>
                    <p:nvPr>
                      <p:custDataLst>
                        <p:tags r:id="rId35"/>
                      </p:custDataLst>
                    </p:nvPr>
                  </p:nvPicPr>
                  <p:blipFill>
                    <a:blip r:embed="rId3"/>
                    <a:stretch>
                      <a:fillRect/>
                    </a:stretch>
                  </p:blipFill>
                  <p:spPr>
                    <a:xfrm>
                      <a:off x="9809" y="8748"/>
                      <a:ext cx="873" cy="815"/>
                    </a:xfrm>
                    <a:prstGeom prst="rect">
                      <a:avLst/>
                    </a:prstGeom>
                  </p:spPr>
                </p:pic>
                <p:pic>
                  <p:nvPicPr>
                    <p:cNvPr id="96" name="图片 95"/>
                    <p:cNvPicPr>
                      <a:picLocks noChangeAspect="1"/>
                    </p:cNvPicPr>
                    <p:nvPr>
                      <p:custDataLst>
                        <p:tags r:id="rId36"/>
                      </p:custDataLst>
                    </p:nvPr>
                  </p:nvPicPr>
                  <p:blipFill>
                    <a:blip r:embed="rId5"/>
                    <a:stretch>
                      <a:fillRect/>
                    </a:stretch>
                  </p:blipFill>
                  <p:spPr>
                    <a:xfrm>
                      <a:off x="9891" y="8833"/>
                      <a:ext cx="873" cy="815"/>
                    </a:xfrm>
                    <a:prstGeom prst="rect">
                      <a:avLst/>
                    </a:prstGeom>
                  </p:spPr>
                </p:pic>
                <p:pic>
                  <p:nvPicPr>
                    <p:cNvPr id="97" name="图片 96"/>
                    <p:cNvPicPr>
                      <a:picLocks noChangeAspect="1"/>
                    </p:cNvPicPr>
                    <p:nvPr>
                      <p:custDataLst>
                        <p:tags r:id="rId37"/>
                      </p:custDataLst>
                    </p:nvPr>
                  </p:nvPicPr>
                  <p:blipFill>
                    <a:blip r:embed="rId7"/>
                    <a:stretch>
                      <a:fillRect/>
                    </a:stretch>
                  </p:blipFill>
                  <p:spPr>
                    <a:xfrm>
                      <a:off x="9989" y="8930"/>
                      <a:ext cx="873" cy="815"/>
                    </a:xfrm>
                    <a:prstGeom prst="rect">
                      <a:avLst/>
                    </a:prstGeom>
                  </p:spPr>
                </p:pic>
                <p:pic>
                  <p:nvPicPr>
                    <p:cNvPr id="98" name="图片 97"/>
                    <p:cNvPicPr>
                      <a:picLocks noChangeAspect="1"/>
                    </p:cNvPicPr>
                    <p:nvPr>
                      <p:custDataLst>
                        <p:tags r:id="rId38"/>
                      </p:custDataLst>
                    </p:nvPr>
                  </p:nvPicPr>
                  <p:blipFill>
                    <a:blip r:embed="rId9"/>
                    <a:stretch>
                      <a:fillRect/>
                    </a:stretch>
                  </p:blipFill>
                  <p:spPr>
                    <a:xfrm>
                      <a:off x="10080" y="9022"/>
                      <a:ext cx="873" cy="815"/>
                    </a:xfrm>
                    <a:prstGeom prst="rect">
                      <a:avLst/>
                    </a:prstGeom>
                  </p:spPr>
                </p:pic>
              </p:grpSp>
              <p:grpSp>
                <p:nvGrpSpPr>
                  <p:cNvPr id="100" name="组合 99"/>
                  <p:cNvGrpSpPr/>
                  <p:nvPr/>
                </p:nvGrpSpPr>
                <p:grpSpPr>
                  <a:xfrm>
                    <a:off x="9500" y="3140"/>
                    <a:ext cx="1143" cy="1088"/>
                    <a:chOff x="10309" y="5175"/>
                    <a:chExt cx="1143" cy="1088"/>
                  </a:xfrm>
                </p:grpSpPr>
                <p:pic>
                  <p:nvPicPr>
                    <p:cNvPr id="101" name="图片 100"/>
                    <p:cNvPicPr>
                      <a:picLocks noChangeAspect="1"/>
                    </p:cNvPicPr>
                    <p:nvPr>
                      <p:custDataLst>
                        <p:tags r:id="rId39"/>
                      </p:custDataLst>
                    </p:nvPr>
                  </p:nvPicPr>
                  <p:blipFill>
                    <a:blip r:embed="rId3"/>
                    <a:stretch>
                      <a:fillRect/>
                    </a:stretch>
                  </p:blipFill>
                  <p:spPr>
                    <a:xfrm>
                      <a:off x="10309" y="5175"/>
                      <a:ext cx="873" cy="815"/>
                    </a:xfrm>
                    <a:prstGeom prst="rect">
                      <a:avLst/>
                    </a:prstGeom>
                  </p:spPr>
                </p:pic>
                <p:pic>
                  <p:nvPicPr>
                    <p:cNvPr id="102" name="图片 101"/>
                    <p:cNvPicPr>
                      <a:picLocks noChangeAspect="1"/>
                    </p:cNvPicPr>
                    <p:nvPr>
                      <p:custDataLst>
                        <p:tags r:id="rId40"/>
                      </p:custDataLst>
                    </p:nvPr>
                  </p:nvPicPr>
                  <p:blipFill>
                    <a:blip r:embed="rId5"/>
                    <a:stretch>
                      <a:fillRect/>
                    </a:stretch>
                  </p:blipFill>
                  <p:spPr>
                    <a:xfrm>
                      <a:off x="10391" y="5260"/>
                      <a:ext cx="873" cy="815"/>
                    </a:xfrm>
                    <a:prstGeom prst="rect">
                      <a:avLst/>
                    </a:prstGeom>
                  </p:spPr>
                </p:pic>
                <p:pic>
                  <p:nvPicPr>
                    <p:cNvPr id="103" name="图片 102"/>
                    <p:cNvPicPr>
                      <a:picLocks noChangeAspect="1"/>
                    </p:cNvPicPr>
                    <p:nvPr>
                      <p:custDataLst>
                        <p:tags r:id="rId41"/>
                      </p:custDataLst>
                    </p:nvPr>
                  </p:nvPicPr>
                  <p:blipFill>
                    <a:blip r:embed="rId7"/>
                    <a:stretch>
                      <a:fillRect/>
                    </a:stretch>
                  </p:blipFill>
                  <p:spPr>
                    <a:xfrm>
                      <a:off x="10489" y="5357"/>
                      <a:ext cx="873" cy="815"/>
                    </a:xfrm>
                    <a:prstGeom prst="rect">
                      <a:avLst/>
                    </a:prstGeom>
                  </p:spPr>
                </p:pic>
                <p:pic>
                  <p:nvPicPr>
                    <p:cNvPr id="104" name="图片 103"/>
                    <p:cNvPicPr>
                      <a:picLocks noChangeAspect="1"/>
                    </p:cNvPicPr>
                    <p:nvPr>
                      <p:custDataLst>
                        <p:tags r:id="rId42"/>
                      </p:custDataLst>
                    </p:nvPr>
                  </p:nvPicPr>
                  <p:blipFill>
                    <a:blip r:embed="rId9"/>
                    <a:stretch>
                      <a:fillRect/>
                    </a:stretch>
                  </p:blipFill>
                  <p:spPr>
                    <a:xfrm>
                      <a:off x="10580" y="5449"/>
                      <a:ext cx="873" cy="815"/>
                    </a:xfrm>
                    <a:prstGeom prst="rect">
                      <a:avLst/>
                    </a:prstGeom>
                  </p:spPr>
                </p:pic>
              </p:grpSp>
              <p:grpSp>
                <p:nvGrpSpPr>
                  <p:cNvPr id="106" name="组合 105"/>
                  <p:cNvGrpSpPr/>
                  <p:nvPr/>
                </p:nvGrpSpPr>
                <p:grpSpPr>
                  <a:xfrm>
                    <a:off x="10185" y="3137"/>
                    <a:ext cx="1143" cy="1088"/>
                    <a:chOff x="9207" y="2910"/>
                    <a:chExt cx="1143" cy="1088"/>
                  </a:xfrm>
                </p:grpSpPr>
                <p:pic>
                  <p:nvPicPr>
                    <p:cNvPr id="108" name="图片 107"/>
                    <p:cNvPicPr>
                      <a:picLocks noChangeAspect="1"/>
                    </p:cNvPicPr>
                    <p:nvPr>
                      <p:custDataLst>
                        <p:tags r:id="rId43"/>
                      </p:custDataLst>
                    </p:nvPr>
                  </p:nvPicPr>
                  <p:blipFill>
                    <a:blip r:embed="rId3"/>
                    <a:stretch>
                      <a:fillRect/>
                    </a:stretch>
                  </p:blipFill>
                  <p:spPr>
                    <a:xfrm>
                      <a:off x="9207" y="2910"/>
                      <a:ext cx="873" cy="815"/>
                    </a:xfrm>
                    <a:prstGeom prst="rect">
                      <a:avLst/>
                    </a:prstGeom>
                  </p:spPr>
                </p:pic>
                <p:pic>
                  <p:nvPicPr>
                    <p:cNvPr id="109" name="图片 108"/>
                    <p:cNvPicPr>
                      <a:picLocks noChangeAspect="1"/>
                    </p:cNvPicPr>
                    <p:nvPr>
                      <p:custDataLst>
                        <p:tags r:id="rId44"/>
                      </p:custDataLst>
                    </p:nvPr>
                  </p:nvPicPr>
                  <p:blipFill>
                    <a:blip r:embed="rId5"/>
                    <a:stretch>
                      <a:fillRect/>
                    </a:stretch>
                  </p:blipFill>
                  <p:spPr>
                    <a:xfrm>
                      <a:off x="9289" y="2995"/>
                      <a:ext cx="873" cy="815"/>
                    </a:xfrm>
                    <a:prstGeom prst="rect">
                      <a:avLst/>
                    </a:prstGeom>
                  </p:spPr>
                </p:pic>
                <p:pic>
                  <p:nvPicPr>
                    <p:cNvPr id="111" name="图片 110"/>
                    <p:cNvPicPr>
                      <a:picLocks noChangeAspect="1"/>
                    </p:cNvPicPr>
                    <p:nvPr>
                      <p:custDataLst>
                        <p:tags r:id="rId45"/>
                      </p:custDataLst>
                    </p:nvPr>
                  </p:nvPicPr>
                  <p:blipFill>
                    <a:blip r:embed="rId7"/>
                    <a:stretch>
                      <a:fillRect/>
                    </a:stretch>
                  </p:blipFill>
                  <p:spPr>
                    <a:xfrm>
                      <a:off x="9387" y="3092"/>
                      <a:ext cx="873" cy="815"/>
                    </a:xfrm>
                    <a:prstGeom prst="rect">
                      <a:avLst/>
                    </a:prstGeom>
                  </p:spPr>
                </p:pic>
                <p:pic>
                  <p:nvPicPr>
                    <p:cNvPr id="112" name="图片 111"/>
                    <p:cNvPicPr>
                      <a:picLocks noChangeAspect="1"/>
                    </p:cNvPicPr>
                    <p:nvPr>
                      <p:custDataLst>
                        <p:tags r:id="rId46"/>
                      </p:custDataLst>
                    </p:nvPr>
                  </p:nvPicPr>
                  <p:blipFill>
                    <a:blip r:embed="rId9"/>
                    <a:stretch>
                      <a:fillRect/>
                    </a:stretch>
                  </p:blipFill>
                  <p:spPr>
                    <a:xfrm>
                      <a:off x="9478" y="3184"/>
                      <a:ext cx="873" cy="815"/>
                    </a:xfrm>
                    <a:prstGeom prst="rect">
                      <a:avLst/>
                    </a:prstGeom>
                  </p:spPr>
                </p:pic>
              </p:grpSp>
            </p:grpSp>
            <p:sp>
              <p:nvSpPr>
                <p:cNvPr id="113" name="矩形 112"/>
                <p:cNvSpPr/>
                <p:nvPr/>
              </p:nvSpPr>
              <p:spPr>
                <a:xfrm>
                  <a:off x="5454" y="1491"/>
                  <a:ext cx="3546" cy="3174"/>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w="12700">
                      <a:solidFill>
                        <a:schemeClr val="tx1"/>
                      </a:solidFill>
                    </a:ln>
                  </a:endParaRPr>
                </a:p>
              </p:txBody>
            </p:sp>
            <p:sp>
              <p:nvSpPr>
                <p:cNvPr id="114" name="文本框 113"/>
                <p:cNvSpPr txBox="1"/>
                <p:nvPr/>
              </p:nvSpPr>
              <p:spPr>
                <a:xfrm>
                  <a:off x="5454" y="1677"/>
                  <a:ext cx="3466" cy="1598"/>
                </a:xfrm>
                <a:prstGeom prst="rect">
                  <a:avLst/>
                </a:prstGeom>
                <a:noFill/>
              </p:spPr>
              <p:txBody>
                <a:bodyPr wrap="square" rtlCol="0">
                  <a:spAutoFit/>
                </a:bodyPr>
                <a:p>
                  <a:r>
                    <a:rPr lang="en-US" altLang="zh-CN" sz="1200" dirty="0"/>
                    <a:t>Merge 4 tasks datasets based on instance</a:t>
                  </a:r>
                  <a:endParaRPr lang="en-GB" altLang="en-US" sz="1200" dirty="0"/>
                </a:p>
                <a:p>
                  <a:r>
                    <a:rPr lang="en-US" altLang="zh-CN" sz="1200" dirty="0"/>
                    <a:t>Then split into:</a:t>
                  </a:r>
                  <a:endParaRPr lang="en-US" altLang="zh-CN" sz="1200" dirty="0"/>
                </a:p>
                <a:p>
                  <a:pPr marL="171450" indent="-171450">
                    <a:buFont typeface="Wingdings" panose="05000000000000000000" charset="0"/>
                    <a:buChar char="Ø"/>
                  </a:pPr>
                  <a:r>
                    <a:rPr lang="en-US" altLang="zh-CN" sz="1200" b="1" dirty="0">
                      <a:solidFill>
                        <a:srgbClr val="FF0000"/>
                      </a:solidFill>
                      <a:sym typeface="+mn-ea"/>
                    </a:rPr>
                    <a:t>Inner sub-feature sets </a:t>
                  </a:r>
                  <a:endParaRPr lang="en-US" altLang="zh-CN" sz="1200" b="1" dirty="0">
                    <a:solidFill>
                      <a:srgbClr val="FF0000"/>
                    </a:solidFill>
                    <a:sym typeface="+mn-ea"/>
                  </a:endParaRPr>
                </a:p>
                <a:p>
                  <a:pPr marL="171450" indent="-171450">
                    <a:buFont typeface="Wingdings" panose="05000000000000000000" charset="0"/>
                    <a:buChar char="Ø"/>
                  </a:pPr>
                  <a:r>
                    <a:rPr lang="en-US" altLang="zh-CN" sz="1200" b="1" dirty="0">
                      <a:solidFill>
                        <a:srgbClr val="FF0000"/>
                      </a:solidFill>
                      <a:sym typeface="+mn-ea"/>
                    </a:rPr>
                    <a:t>Outer sub-feature sets</a:t>
                  </a:r>
                  <a:endParaRPr lang="zh-CN" altLang="en-US" sz="1200" dirty="0"/>
                </a:p>
              </p:txBody>
            </p:sp>
          </p:grpSp>
        </p:grpSp>
      </p:grpSp>
      <p:grpSp>
        <p:nvGrpSpPr>
          <p:cNvPr id="241" name="组合 240"/>
          <p:cNvGrpSpPr/>
          <p:nvPr/>
        </p:nvGrpSpPr>
        <p:grpSpPr>
          <a:xfrm>
            <a:off x="8439785" y="156845"/>
            <a:ext cx="3617595" cy="6455410"/>
            <a:chOff x="13291" y="247"/>
            <a:chExt cx="5697" cy="10166"/>
          </a:xfrm>
        </p:grpSpPr>
        <p:grpSp>
          <p:nvGrpSpPr>
            <p:cNvPr id="230" name="组合 229"/>
            <p:cNvGrpSpPr/>
            <p:nvPr/>
          </p:nvGrpSpPr>
          <p:grpSpPr>
            <a:xfrm>
              <a:off x="13900" y="247"/>
              <a:ext cx="5088" cy="10166"/>
              <a:chOff x="13904" y="247"/>
              <a:chExt cx="5088" cy="10166"/>
            </a:xfrm>
          </p:grpSpPr>
          <p:sp>
            <p:nvSpPr>
              <p:cNvPr id="140" name="矩形 139"/>
              <p:cNvSpPr/>
              <p:nvPr/>
            </p:nvSpPr>
            <p:spPr>
              <a:xfrm>
                <a:off x="13904" y="827"/>
                <a:ext cx="5088" cy="9586"/>
              </a:xfrm>
              <a:prstGeom prst="rect">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4" name="文本框 133"/>
              <p:cNvSpPr txBox="1"/>
              <p:nvPr/>
            </p:nvSpPr>
            <p:spPr>
              <a:xfrm>
                <a:off x="15526" y="1482"/>
                <a:ext cx="1876" cy="531"/>
              </a:xfrm>
              <a:prstGeom prst="rect">
                <a:avLst/>
              </a:prstGeom>
              <a:noFill/>
            </p:spPr>
            <p:txBody>
              <a:bodyPr wrap="none" rtlCol="0">
                <a:spAutoFit/>
              </a:bodyPr>
              <a:p>
                <a:r>
                  <a:rPr lang="en-US" altLang="zh-CN" sz="1600"/>
                  <a:t>GAT model</a:t>
                </a:r>
                <a:endParaRPr lang="en-US" altLang="zh-CN" sz="1600"/>
              </a:p>
            </p:txBody>
          </p:sp>
          <p:pic>
            <p:nvPicPr>
              <p:cNvPr id="135" name="图片 2"/>
              <p:cNvPicPr>
                <a:picLocks noChangeAspect="1"/>
              </p:cNvPicPr>
              <p:nvPr>
                <p:custDataLst>
                  <p:tags r:id="rId47"/>
                </p:custDataLst>
              </p:nvPr>
            </p:nvPicPr>
            <p:blipFill>
              <a:blip r:embed="rId48"/>
              <a:stretch>
                <a:fillRect/>
              </a:stretch>
            </p:blipFill>
            <p:spPr>
              <a:xfrm>
                <a:off x="14323" y="2031"/>
                <a:ext cx="4472" cy="7521"/>
              </a:xfrm>
              <a:prstGeom prst="rect">
                <a:avLst/>
              </a:prstGeom>
              <a:noFill/>
              <a:ln>
                <a:noFill/>
              </a:ln>
            </p:spPr>
          </p:pic>
          <p:sp>
            <p:nvSpPr>
              <p:cNvPr id="137" name="矩形 136"/>
              <p:cNvSpPr/>
              <p:nvPr/>
            </p:nvSpPr>
            <p:spPr>
              <a:xfrm>
                <a:off x="14167" y="1111"/>
                <a:ext cx="4594" cy="8899"/>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w="12700">
                    <a:solidFill>
                      <a:schemeClr val="tx1"/>
                    </a:solidFill>
                  </a:ln>
                </a:endParaRPr>
              </a:p>
            </p:txBody>
          </p:sp>
          <p:sp>
            <p:nvSpPr>
              <p:cNvPr id="138" name="文本框 137"/>
              <p:cNvSpPr txBox="1"/>
              <p:nvPr/>
            </p:nvSpPr>
            <p:spPr>
              <a:xfrm>
                <a:off x="14573" y="247"/>
                <a:ext cx="3554" cy="580"/>
              </a:xfrm>
              <a:prstGeom prst="rect">
                <a:avLst/>
              </a:prstGeom>
              <a:noFill/>
            </p:spPr>
            <p:txBody>
              <a:bodyPr wrap="none" rtlCol="0">
                <a:spAutoFit/>
              </a:bodyPr>
              <a:p>
                <a:pPr algn="l"/>
                <a:r>
                  <a:rPr lang="en-US" altLang="zh-CN"/>
                  <a:t>B. GAT Construction</a:t>
                </a:r>
                <a:endParaRPr lang="en-US" altLang="zh-CN"/>
              </a:p>
            </p:txBody>
          </p:sp>
        </p:grpSp>
        <p:cxnSp>
          <p:nvCxnSpPr>
            <p:cNvPr id="229" name="直接箭头连接符 228"/>
            <p:cNvCxnSpPr>
              <a:endCxn id="228" idx="3"/>
            </p:cNvCxnSpPr>
            <p:nvPr/>
          </p:nvCxnSpPr>
          <p:spPr>
            <a:xfrm flipH="1">
              <a:off x="13291" y="8205"/>
              <a:ext cx="839" cy="2"/>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grpSp>
      <p:grpSp>
        <p:nvGrpSpPr>
          <p:cNvPr id="239" name="组合 238"/>
          <p:cNvGrpSpPr/>
          <p:nvPr/>
        </p:nvGrpSpPr>
        <p:grpSpPr>
          <a:xfrm>
            <a:off x="22860" y="3442970"/>
            <a:ext cx="3783330" cy="3169285"/>
            <a:chOff x="36" y="5422"/>
            <a:chExt cx="5958" cy="4991"/>
          </a:xfrm>
        </p:grpSpPr>
        <p:sp>
          <p:nvSpPr>
            <p:cNvPr id="232" name="矩形 231"/>
            <p:cNvSpPr/>
            <p:nvPr/>
          </p:nvSpPr>
          <p:spPr>
            <a:xfrm>
              <a:off x="36" y="6001"/>
              <a:ext cx="5959" cy="4412"/>
            </a:xfrm>
            <a:prstGeom prst="rect">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custDataLst>
                <p:tags r:id="rId49"/>
              </p:custDataLst>
            </p:nvPr>
          </p:nvPicPr>
          <p:blipFill>
            <a:blip r:embed="rId50"/>
            <a:stretch>
              <a:fillRect/>
            </a:stretch>
          </p:blipFill>
          <p:spPr>
            <a:xfrm>
              <a:off x="803" y="6961"/>
              <a:ext cx="4328" cy="2931"/>
            </a:xfrm>
            <a:prstGeom prst="rect">
              <a:avLst/>
            </a:prstGeom>
          </p:spPr>
        </p:pic>
        <p:sp>
          <p:nvSpPr>
            <p:cNvPr id="144" name="矩形 143"/>
            <p:cNvSpPr/>
            <p:nvPr/>
          </p:nvSpPr>
          <p:spPr>
            <a:xfrm>
              <a:off x="362" y="6300"/>
              <a:ext cx="5307" cy="3816"/>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w="12700">
                  <a:solidFill>
                    <a:schemeClr val="tx1"/>
                  </a:solidFill>
                </a:ln>
              </a:endParaRPr>
            </a:p>
          </p:txBody>
        </p:sp>
        <p:sp>
          <p:nvSpPr>
            <p:cNvPr id="233" name="文本框 232"/>
            <p:cNvSpPr txBox="1"/>
            <p:nvPr/>
          </p:nvSpPr>
          <p:spPr>
            <a:xfrm>
              <a:off x="55" y="5422"/>
              <a:ext cx="5428" cy="580"/>
            </a:xfrm>
            <a:prstGeom prst="rect">
              <a:avLst/>
            </a:prstGeom>
            <a:noFill/>
          </p:spPr>
          <p:txBody>
            <a:bodyPr wrap="none" rtlCol="0">
              <a:spAutoFit/>
            </a:bodyPr>
            <a:p>
              <a:pPr algn="l"/>
              <a:r>
                <a:rPr lang="en-US" altLang="zh-CN"/>
                <a:t>D. Biological basic interpretation</a:t>
              </a:r>
              <a:endParaRPr lang="en-US" altLang="zh-CN"/>
            </a:p>
          </p:txBody>
        </p:sp>
        <p:sp>
          <p:nvSpPr>
            <p:cNvPr id="237" name="文本框 236"/>
            <p:cNvSpPr txBox="1"/>
            <p:nvPr/>
          </p:nvSpPr>
          <p:spPr>
            <a:xfrm>
              <a:off x="1395" y="6380"/>
              <a:ext cx="3242" cy="531"/>
            </a:xfrm>
            <a:prstGeom prst="rect">
              <a:avLst/>
            </a:prstGeom>
            <a:noFill/>
          </p:spPr>
          <p:txBody>
            <a:bodyPr wrap="none" rtlCol="0">
              <a:spAutoFit/>
            </a:bodyPr>
            <a:p>
              <a:r>
                <a:rPr lang="en-US" altLang="zh-CN" sz="1600"/>
                <a:t>Mapping to networks</a:t>
              </a:r>
              <a:endParaRPr lang="en-US" altLang="zh-CN" sz="1600"/>
            </a:p>
          </p:txBody>
        </p:sp>
      </p:grpSp>
      <p:grpSp>
        <p:nvGrpSpPr>
          <p:cNvPr id="240" name="组合 239"/>
          <p:cNvGrpSpPr/>
          <p:nvPr/>
        </p:nvGrpSpPr>
        <p:grpSpPr>
          <a:xfrm>
            <a:off x="3599815" y="3442335"/>
            <a:ext cx="5072380" cy="3170555"/>
            <a:chOff x="5669" y="5421"/>
            <a:chExt cx="7988" cy="4993"/>
          </a:xfrm>
        </p:grpSpPr>
        <p:sp>
          <p:nvSpPr>
            <p:cNvPr id="231" name="矩形 230"/>
            <p:cNvSpPr/>
            <p:nvPr/>
          </p:nvSpPr>
          <p:spPr>
            <a:xfrm>
              <a:off x="7699" y="6002"/>
              <a:ext cx="5959" cy="4412"/>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3" name="图片 132" descr="best_0.6259_gat_loss_92"/>
            <p:cNvPicPr>
              <a:picLocks noChangeAspect="1"/>
            </p:cNvPicPr>
            <p:nvPr>
              <p:custDataLst>
                <p:tags r:id="rId51"/>
              </p:custDataLst>
            </p:nvPr>
          </p:nvPicPr>
          <p:blipFill>
            <a:blip r:embed="rId52"/>
            <a:stretch>
              <a:fillRect/>
            </a:stretch>
          </p:blipFill>
          <p:spPr>
            <a:xfrm>
              <a:off x="8403" y="6582"/>
              <a:ext cx="4502" cy="3310"/>
            </a:xfrm>
            <a:prstGeom prst="rect">
              <a:avLst/>
            </a:prstGeom>
            <a:solidFill>
              <a:schemeClr val="accent1">
                <a:lumMod val="75000"/>
              </a:schemeClr>
            </a:solidFill>
          </p:spPr>
        </p:pic>
        <p:sp>
          <p:nvSpPr>
            <p:cNvPr id="143" name="文本框 142"/>
            <p:cNvSpPr txBox="1"/>
            <p:nvPr/>
          </p:nvSpPr>
          <p:spPr>
            <a:xfrm>
              <a:off x="7802" y="5421"/>
              <a:ext cx="4726" cy="580"/>
            </a:xfrm>
            <a:prstGeom prst="rect">
              <a:avLst/>
            </a:prstGeom>
            <a:noFill/>
          </p:spPr>
          <p:txBody>
            <a:bodyPr wrap="none" rtlCol="0">
              <a:spAutoFit/>
            </a:bodyPr>
            <a:p>
              <a:pPr algn="l"/>
              <a:r>
                <a:rPr lang="en-US" altLang="zh-CN"/>
                <a:t>C. Model Tuning &amp; Training </a:t>
              </a:r>
              <a:endParaRPr lang="en-US" altLang="zh-CN"/>
            </a:p>
          </p:txBody>
        </p:sp>
        <p:sp>
          <p:nvSpPr>
            <p:cNvPr id="228" name="矩形 227"/>
            <p:cNvSpPr/>
            <p:nvPr/>
          </p:nvSpPr>
          <p:spPr>
            <a:xfrm>
              <a:off x="8065" y="6299"/>
              <a:ext cx="5226" cy="3816"/>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w="12700">
                  <a:solidFill>
                    <a:schemeClr val="tx1"/>
                  </a:solidFill>
                </a:ln>
              </a:endParaRPr>
            </a:p>
          </p:txBody>
        </p:sp>
        <p:cxnSp>
          <p:nvCxnSpPr>
            <p:cNvPr id="235" name="直接箭头连接符 234"/>
            <p:cNvCxnSpPr>
              <a:endCxn id="144" idx="3"/>
            </p:cNvCxnSpPr>
            <p:nvPr/>
          </p:nvCxnSpPr>
          <p:spPr>
            <a:xfrm flipH="1">
              <a:off x="5669" y="8207"/>
              <a:ext cx="2396" cy="1"/>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sp>
          <p:nvSpPr>
            <p:cNvPr id="236" name="文本框 235"/>
            <p:cNvSpPr txBox="1"/>
            <p:nvPr/>
          </p:nvSpPr>
          <p:spPr>
            <a:xfrm>
              <a:off x="6063" y="7625"/>
              <a:ext cx="1688" cy="580"/>
            </a:xfrm>
            <a:prstGeom prst="rect">
              <a:avLst/>
            </a:prstGeom>
            <a:noFill/>
          </p:spPr>
          <p:txBody>
            <a:bodyPr wrap="none" rtlCol="0">
              <a:spAutoFit/>
            </a:bodyPr>
            <a:p>
              <a:r>
                <a:rPr lang="en-US" altLang="zh-CN"/>
                <a:t>Top 10%</a:t>
              </a:r>
              <a:endParaRPr lang="en-US" altLang="zh-CN"/>
            </a:p>
          </p:txBody>
        </p:sp>
        <p:sp>
          <p:nvSpPr>
            <p:cNvPr id="238" name="文本框 237"/>
            <p:cNvSpPr txBox="1"/>
            <p:nvPr/>
          </p:nvSpPr>
          <p:spPr>
            <a:xfrm>
              <a:off x="6313" y="8208"/>
              <a:ext cx="1108" cy="580"/>
            </a:xfrm>
            <a:prstGeom prst="rect">
              <a:avLst/>
            </a:prstGeom>
            <a:noFill/>
          </p:spPr>
          <p:txBody>
            <a:bodyPr wrap="none" rtlCol="0">
              <a:spAutoFit/>
            </a:bodyPr>
            <a:p>
              <a:r>
                <a:rPr lang="en-US" altLang="zh-CN"/>
                <a:t>ROIs</a:t>
              </a:r>
              <a:endParaRPr lang="en-US" altLang="zh-CN"/>
            </a:p>
          </p:txBody>
        </p:sp>
      </p:grpSp>
    </p:spTree>
    <p:custDataLst>
      <p:tags r:id="rId5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CPM: GAT Model based on networks(8*8)</a:t>
            </a:r>
            <a:endParaRPr lang="zh-CN" altLang="en-US" sz="2400" b="1" i="1" dirty="0">
              <a:latin typeface="Times New Roman" panose="02020603050405020304" pitchFamily="18" charset="0"/>
              <a:cs typeface="Times New Roman" panose="02020603050405020304" pitchFamily="18" charset="0"/>
              <a:sym typeface="+mn-lt"/>
            </a:endParaRPr>
          </a:p>
        </p:txBody>
      </p:sp>
      <p:grpSp>
        <p:nvGrpSpPr>
          <p:cNvPr id="86" name="组合 85"/>
          <p:cNvGrpSpPr/>
          <p:nvPr/>
        </p:nvGrpSpPr>
        <p:grpSpPr>
          <a:xfrm>
            <a:off x="582930" y="981075"/>
            <a:ext cx="2166620" cy="2601595"/>
            <a:chOff x="1022" y="1394"/>
            <a:chExt cx="5218" cy="6547"/>
          </a:xfrm>
        </p:grpSpPr>
        <p:grpSp>
          <p:nvGrpSpPr>
            <p:cNvPr id="56" name="组合 55"/>
            <p:cNvGrpSpPr/>
            <p:nvPr/>
          </p:nvGrpSpPr>
          <p:grpSpPr>
            <a:xfrm>
              <a:off x="1364" y="2169"/>
              <a:ext cx="4876" cy="5732"/>
              <a:chOff x="1337" y="1712"/>
              <a:chExt cx="7523" cy="7781"/>
            </a:xfrm>
          </p:grpSpPr>
          <p:grpSp>
            <p:nvGrpSpPr>
              <p:cNvPr id="49" name="组合 48"/>
              <p:cNvGrpSpPr/>
              <p:nvPr/>
            </p:nvGrpSpPr>
            <p:grpSpPr>
              <a:xfrm>
                <a:off x="1378" y="1712"/>
                <a:ext cx="7332" cy="2085"/>
                <a:chOff x="1378" y="1712"/>
                <a:chExt cx="7332" cy="2085"/>
              </a:xfrm>
            </p:grpSpPr>
            <p:grpSp>
              <p:nvGrpSpPr>
                <p:cNvPr id="38" name="组合 37"/>
                <p:cNvGrpSpPr>
                  <a:grpSpLocks noChangeAspect="1"/>
                </p:cNvGrpSpPr>
                <p:nvPr>
                  <p:custDataLst>
                    <p:tags r:id="rId1"/>
                  </p:custDataLst>
                </p:nvPr>
              </p:nvGrpSpPr>
              <p:grpSpPr>
                <a:xfrm>
                  <a:off x="1378" y="1712"/>
                  <a:ext cx="1765" cy="2085"/>
                  <a:chOff x="2164" y="1677"/>
                  <a:chExt cx="1898" cy="2397"/>
                </a:xfrm>
              </p:grpSpPr>
              <p:grpSp>
                <p:nvGrpSpPr>
                  <p:cNvPr id="20" name="组合 19"/>
                  <p:cNvGrpSpPr>
                    <a:grpSpLocks noChangeAspect="1"/>
                  </p:cNvGrpSpPr>
                  <p:nvPr/>
                </p:nvGrpSpPr>
                <p:grpSpPr>
                  <a:xfrm>
                    <a:off x="2164" y="1677"/>
                    <a:ext cx="1898" cy="1701"/>
                    <a:chOff x="9711" y="5692"/>
                    <a:chExt cx="3381" cy="3031"/>
                  </a:xfrm>
                </p:grpSpPr>
                <p:pic>
                  <p:nvPicPr>
                    <p:cNvPr id="18" name="图片 17"/>
                    <p:cNvPicPr>
                      <a:picLocks noChangeAspect="1"/>
                    </p:cNvPicPr>
                    <p:nvPr>
                      <p:custDataLst>
                        <p:tags r:id="rId2"/>
                      </p:custDataLst>
                    </p:nvPr>
                  </p:nvPicPr>
                  <p:blipFill>
                    <a:blip r:embed="rId3"/>
                    <a:stretch>
                      <a:fillRect/>
                    </a:stretch>
                  </p:blipFill>
                  <p:spPr>
                    <a:xfrm>
                      <a:off x="9711" y="5692"/>
                      <a:ext cx="2582" cy="2268"/>
                    </a:xfrm>
                    <a:prstGeom prst="rect">
                      <a:avLst/>
                    </a:prstGeom>
                  </p:spPr>
                </p:pic>
                <p:pic>
                  <p:nvPicPr>
                    <p:cNvPr id="17" name="图片 16"/>
                    <p:cNvPicPr>
                      <a:picLocks noChangeAspect="1"/>
                    </p:cNvPicPr>
                    <p:nvPr>
                      <p:custDataLst>
                        <p:tags r:id="rId4"/>
                      </p:custDataLst>
                    </p:nvPr>
                  </p:nvPicPr>
                  <p:blipFill>
                    <a:blip r:embed="rId5"/>
                    <a:stretch>
                      <a:fillRect/>
                    </a:stretch>
                  </p:blipFill>
                  <p:spPr>
                    <a:xfrm>
                      <a:off x="9955" y="5930"/>
                      <a:ext cx="2582" cy="2268"/>
                    </a:xfrm>
                    <a:prstGeom prst="rect">
                      <a:avLst/>
                    </a:prstGeom>
                  </p:spPr>
                </p:pic>
                <p:pic>
                  <p:nvPicPr>
                    <p:cNvPr id="19" name="图片 18"/>
                    <p:cNvPicPr>
                      <a:picLocks noChangeAspect="1"/>
                    </p:cNvPicPr>
                    <p:nvPr>
                      <p:custDataLst>
                        <p:tags r:id="rId6"/>
                      </p:custDataLst>
                    </p:nvPr>
                  </p:nvPicPr>
                  <p:blipFill>
                    <a:blip r:embed="rId7"/>
                    <a:stretch>
                      <a:fillRect/>
                    </a:stretch>
                  </p:blipFill>
                  <p:spPr>
                    <a:xfrm>
                      <a:off x="10243" y="6200"/>
                      <a:ext cx="2582" cy="2268"/>
                    </a:xfrm>
                    <a:prstGeom prst="rect">
                      <a:avLst/>
                    </a:prstGeom>
                  </p:spPr>
                </p:pic>
                <p:pic>
                  <p:nvPicPr>
                    <p:cNvPr id="16" name="图片 15"/>
                    <p:cNvPicPr>
                      <a:picLocks noChangeAspect="1"/>
                    </p:cNvPicPr>
                    <p:nvPr>
                      <p:custDataLst>
                        <p:tags r:id="rId8"/>
                      </p:custDataLst>
                    </p:nvPr>
                  </p:nvPicPr>
                  <p:blipFill>
                    <a:blip r:embed="rId9"/>
                    <a:stretch>
                      <a:fillRect/>
                    </a:stretch>
                  </p:blipFill>
                  <p:spPr>
                    <a:xfrm>
                      <a:off x="10512" y="6455"/>
                      <a:ext cx="2581" cy="2268"/>
                    </a:xfrm>
                    <a:prstGeom prst="rect">
                      <a:avLst/>
                    </a:prstGeom>
                  </p:spPr>
                </p:pic>
              </p:grpSp>
              <p:sp>
                <p:nvSpPr>
                  <p:cNvPr id="37" name="文本框 36"/>
                  <p:cNvSpPr txBox="1"/>
                  <p:nvPr>
                    <p:custDataLst>
                      <p:tags r:id="rId10"/>
                    </p:custDataLst>
                  </p:nvPr>
                </p:nvSpPr>
                <p:spPr>
                  <a:xfrm>
                    <a:off x="2258" y="3084"/>
                    <a:ext cx="1345" cy="990"/>
                  </a:xfrm>
                  <a:prstGeom prst="rect">
                    <a:avLst/>
                  </a:prstGeom>
                  <a:noFill/>
                </p:spPr>
                <p:txBody>
                  <a:bodyPr vert="eaVert" wrap="square" rtlCol="0">
                    <a:spAutoFit/>
                  </a:bodyPr>
                  <a:lstStyle/>
                  <a:p>
                    <a:pPr algn="ctr"/>
                    <a:r>
                      <a:rPr lang="en-US" altLang="zh-CN" sz="1000" dirty="0"/>
                      <a:t>...</a:t>
                    </a:r>
                    <a:endParaRPr lang="en-US" altLang="zh-CN" sz="1000" dirty="0"/>
                  </a:p>
                </p:txBody>
              </p:sp>
            </p:grpSp>
            <p:sp>
              <p:nvSpPr>
                <p:cNvPr id="48" name="文本框 47"/>
                <p:cNvSpPr txBox="1"/>
                <p:nvPr/>
              </p:nvSpPr>
              <p:spPr>
                <a:xfrm>
                  <a:off x="3085" y="2087"/>
                  <a:ext cx="5625" cy="837"/>
                </a:xfrm>
                <a:prstGeom prst="rect">
                  <a:avLst/>
                </a:prstGeom>
                <a:noFill/>
              </p:spPr>
              <p:txBody>
                <a:bodyPr wrap="square" rtlCol="0">
                  <a:spAutoFit/>
                </a:bodyPr>
                <a:lstStyle/>
                <a:p>
                  <a:pPr algn="ctr"/>
                  <a:r>
                    <a:rPr lang="zh-CN" altLang="en-US" sz="1000">
                      <a:sym typeface="+mn-ea"/>
                    </a:rPr>
                    <a:t>N-back</a:t>
                  </a:r>
                  <a:r>
                    <a:rPr lang="en-US" altLang="zh-CN" sz="1000" dirty="0">
                      <a:sym typeface="+mn-ea"/>
                    </a:rPr>
                    <a:t> T</a:t>
                  </a:r>
                  <a:r>
                    <a:rPr lang="zh-CN" altLang="en-US" sz="1000">
                      <a:sym typeface="+mn-ea"/>
                    </a:rPr>
                    <a:t>ask</a:t>
                  </a:r>
                  <a:endParaRPr lang="zh-CN" altLang="en-US" sz="1000">
                    <a:sym typeface="+mn-ea"/>
                  </a:endParaRPr>
                </a:p>
              </p:txBody>
            </p:sp>
          </p:grpSp>
          <p:grpSp>
            <p:nvGrpSpPr>
              <p:cNvPr id="53" name="组合 52"/>
              <p:cNvGrpSpPr/>
              <p:nvPr/>
            </p:nvGrpSpPr>
            <p:grpSpPr>
              <a:xfrm>
                <a:off x="1440" y="3618"/>
                <a:ext cx="7270" cy="1944"/>
                <a:chOff x="1440" y="3618"/>
                <a:chExt cx="7270" cy="1944"/>
              </a:xfrm>
            </p:grpSpPr>
            <p:grpSp>
              <p:nvGrpSpPr>
                <p:cNvPr id="42" name="组合 41"/>
                <p:cNvGrpSpPr>
                  <a:grpSpLocks noChangeAspect="1"/>
                </p:cNvGrpSpPr>
                <p:nvPr>
                  <p:custDataLst>
                    <p:tags r:id="rId11"/>
                  </p:custDataLst>
                </p:nvPr>
              </p:nvGrpSpPr>
              <p:grpSpPr>
                <a:xfrm>
                  <a:off x="1440" y="3618"/>
                  <a:ext cx="1611" cy="1944"/>
                  <a:chOff x="2202" y="3774"/>
                  <a:chExt cx="1862" cy="2247"/>
                </a:xfrm>
              </p:grpSpPr>
              <p:grpSp>
                <p:nvGrpSpPr>
                  <p:cNvPr id="32" name="组合 31"/>
                  <p:cNvGrpSpPr>
                    <a:grpSpLocks noChangeAspect="1"/>
                  </p:cNvGrpSpPr>
                  <p:nvPr/>
                </p:nvGrpSpPr>
                <p:grpSpPr>
                  <a:xfrm>
                    <a:off x="2202" y="3774"/>
                    <a:ext cx="1862" cy="1701"/>
                    <a:chOff x="9711" y="5692"/>
                    <a:chExt cx="3317" cy="3031"/>
                  </a:xfrm>
                </p:grpSpPr>
                <p:pic>
                  <p:nvPicPr>
                    <p:cNvPr id="33" name="图片 32"/>
                    <p:cNvPicPr>
                      <a:picLocks noChangeAspect="1"/>
                    </p:cNvPicPr>
                    <p:nvPr>
                      <p:custDataLst>
                        <p:tags r:id="rId12"/>
                      </p:custDataLst>
                    </p:nvPr>
                  </p:nvPicPr>
                  <p:blipFill>
                    <a:blip r:embed="rId3"/>
                    <a:stretch>
                      <a:fillRect/>
                    </a:stretch>
                  </p:blipFill>
                  <p:spPr>
                    <a:xfrm>
                      <a:off x="9711" y="5692"/>
                      <a:ext cx="2582" cy="2268"/>
                    </a:xfrm>
                    <a:prstGeom prst="rect">
                      <a:avLst/>
                    </a:prstGeom>
                  </p:spPr>
                </p:pic>
                <p:pic>
                  <p:nvPicPr>
                    <p:cNvPr id="34" name="图片 33"/>
                    <p:cNvPicPr>
                      <a:picLocks noChangeAspect="1"/>
                    </p:cNvPicPr>
                    <p:nvPr>
                      <p:custDataLst>
                        <p:tags r:id="rId13"/>
                      </p:custDataLst>
                    </p:nvPr>
                  </p:nvPicPr>
                  <p:blipFill>
                    <a:blip r:embed="rId5"/>
                    <a:stretch>
                      <a:fillRect/>
                    </a:stretch>
                  </p:blipFill>
                  <p:spPr>
                    <a:xfrm>
                      <a:off x="9955" y="5930"/>
                      <a:ext cx="2582" cy="2268"/>
                    </a:xfrm>
                    <a:prstGeom prst="rect">
                      <a:avLst/>
                    </a:prstGeom>
                  </p:spPr>
                </p:pic>
                <p:pic>
                  <p:nvPicPr>
                    <p:cNvPr id="36" name="图片 35"/>
                    <p:cNvPicPr>
                      <a:picLocks noChangeAspect="1"/>
                    </p:cNvPicPr>
                    <p:nvPr>
                      <p:custDataLst>
                        <p:tags r:id="rId14"/>
                      </p:custDataLst>
                    </p:nvPr>
                  </p:nvPicPr>
                  <p:blipFill>
                    <a:blip r:embed="rId9"/>
                    <a:stretch>
                      <a:fillRect/>
                    </a:stretch>
                  </p:blipFill>
                  <p:spPr>
                    <a:xfrm>
                      <a:off x="10175" y="6202"/>
                      <a:ext cx="2581" cy="2268"/>
                    </a:xfrm>
                    <a:prstGeom prst="rect">
                      <a:avLst/>
                    </a:prstGeom>
                  </p:spPr>
                </p:pic>
                <p:pic>
                  <p:nvPicPr>
                    <p:cNvPr id="35" name="图片 34"/>
                    <p:cNvPicPr>
                      <a:picLocks noChangeAspect="1"/>
                    </p:cNvPicPr>
                    <p:nvPr>
                      <p:custDataLst>
                        <p:tags r:id="rId15"/>
                      </p:custDataLst>
                    </p:nvPr>
                  </p:nvPicPr>
                  <p:blipFill>
                    <a:blip r:embed="rId7"/>
                    <a:stretch>
                      <a:fillRect/>
                    </a:stretch>
                  </p:blipFill>
                  <p:spPr>
                    <a:xfrm>
                      <a:off x="10446" y="6455"/>
                      <a:ext cx="2582" cy="2268"/>
                    </a:xfrm>
                    <a:prstGeom prst="rect">
                      <a:avLst/>
                    </a:prstGeom>
                  </p:spPr>
                </p:pic>
              </p:grpSp>
              <p:sp>
                <p:nvSpPr>
                  <p:cNvPr id="39" name="文本框 38"/>
                  <p:cNvSpPr txBox="1"/>
                  <p:nvPr>
                    <p:custDataLst>
                      <p:tags r:id="rId16"/>
                    </p:custDataLst>
                  </p:nvPr>
                </p:nvSpPr>
                <p:spPr>
                  <a:xfrm>
                    <a:off x="2633" y="5334"/>
                    <a:ext cx="1074" cy="687"/>
                  </a:xfrm>
                  <a:prstGeom prst="rect">
                    <a:avLst/>
                  </a:prstGeom>
                  <a:noFill/>
                </p:spPr>
                <p:txBody>
                  <a:bodyPr vert="eaVert" wrap="square" rtlCol="0">
                    <a:spAutoFit/>
                  </a:bodyPr>
                  <a:lstStyle/>
                  <a:p>
                    <a:pPr algn="ctr"/>
                    <a:r>
                      <a:rPr lang="en-US" altLang="zh-CN" sz="1000" dirty="0"/>
                      <a:t>...</a:t>
                    </a:r>
                    <a:endParaRPr lang="en-US" altLang="zh-CN" sz="1000" dirty="0"/>
                  </a:p>
                </p:txBody>
              </p:sp>
            </p:grpSp>
            <p:sp>
              <p:nvSpPr>
                <p:cNvPr id="50" name="文本框 49"/>
                <p:cNvSpPr txBox="1"/>
                <p:nvPr/>
              </p:nvSpPr>
              <p:spPr>
                <a:xfrm>
                  <a:off x="2988" y="3740"/>
                  <a:ext cx="5722" cy="941"/>
                </a:xfrm>
                <a:prstGeom prst="rect">
                  <a:avLst/>
                </a:prstGeom>
                <a:noFill/>
              </p:spPr>
              <p:txBody>
                <a:bodyPr wrap="square" rtlCol="0" anchor="t">
                  <a:spAutoFit/>
                </a:bodyPr>
                <a:lstStyle/>
                <a:p>
                  <a:pPr indent="0" algn="ctr">
                    <a:lnSpc>
                      <a:spcPct val="120000"/>
                    </a:lnSpc>
                    <a:buNone/>
                  </a:pPr>
                  <a:r>
                    <a:rPr lang="zh-CN" altLang="en-US" sz="1000">
                      <a:sym typeface="+mn-ea"/>
                    </a:rPr>
                    <a:t>Attention Network Test</a:t>
                  </a:r>
                  <a:endParaRPr lang="zh-CN" altLang="en-US" sz="1000">
                    <a:sym typeface="+mn-ea"/>
                  </a:endParaRPr>
                </a:p>
              </p:txBody>
            </p:sp>
          </p:grpSp>
          <p:grpSp>
            <p:nvGrpSpPr>
              <p:cNvPr id="54" name="组合 53"/>
              <p:cNvGrpSpPr/>
              <p:nvPr/>
            </p:nvGrpSpPr>
            <p:grpSpPr>
              <a:xfrm>
                <a:off x="1410" y="5640"/>
                <a:ext cx="7302" cy="1977"/>
                <a:chOff x="1410" y="5640"/>
                <a:chExt cx="7302" cy="1977"/>
              </a:xfrm>
            </p:grpSpPr>
            <p:grpSp>
              <p:nvGrpSpPr>
                <p:cNvPr id="43" name="组合 42"/>
                <p:cNvGrpSpPr>
                  <a:grpSpLocks noChangeAspect="1"/>
                </p:cNvGrpSpPr>
                <p:nvPr>
                  <p:custDataLst>
                    <p:tags r:id="rId17"/>
                  </p:custDataLst>
                </p:nvPr>
              </p:nvGrpSpPr>
              <p:grpSpPr>
                <a:xfrm>
                  <a:off x="1410" y="5640"/>
                  <a:ext cx="1635" cy="1977"/>
                  <a:chOff x="2166" y="5704"/>
                  <a:chExt cx="1897" cy="2293"/>
                </a:xfrm>
              </p:grpSpPr>
              <p:grpSp>
                <p:nvGrpSpPr>
                  <p:cNvPr id="22" name="组合 21"/>
                  <p:cNvGrpSpPr>
                    <a:grpSpLocks noChangeAspect="1"/>
                  </p:cNvGrpSpPr>
                  <p:nvPr/>
                </p:nvGrpSpPr>
                <p:grpSpPr>
                  <a:xfrm>
                    <a:off x="2166" y="5704"/>
                    <a:ext cx="1897" cy="1701"/>
                    <a:chOff x="9711" y="5692"/>
                    <a:chExt cx="3380" cy="3031"/>
                  </a:xfrm>
                </p:grpSpPr>
                <p:pic>
                  <p:nvPicPr>
                    <p:cNvPr id="23" name="图片 22"/>
                    <p:cNvPicPr>
                      <a:picLocks noChangeAspect="1"/>
                    </p:cNvPicPr>
                    <p:nvPr>
                      <p:custDataLst>
                        <p:tags r:id="rId18"/>
                      </p:custDataLst>
                    </p:nvPr>
                  </p:nvPicPr>
                  <p:blipFill>
                    <a:blip r:embed="rId3"/>
                    <a:stretch>
                      <a:fillRect/>
                    </a:stretch>
                  </p:blipFill>
                  <p:spPr>
                    <a:xfrm>
                      <a:off x="9711" y="5692"/>
                      <a:ext cx="2582" cy="2268"/>
                    </a:xfrm>
                    <a:prstGeom prst="rect">
                      <a:avLst/>
                    </a:prstGeom>
                  </p:spPr>
                </p:pic>
                <p:pic>
                  <p:nvPicPr>
                    <p:cNvPr id="25" name="图片 24"/>
                    <p:cNvPicPr>
                      <a:picLocks noChangeAspect="1"/>
                    </p:cNvPicPr>
                    <p:nvPr>
                      <p:custDataLst>
                        <p:tags r:id="rId19"/>
                      </p:custDataLst>
                    </p:nvPr>
                  </p:nvPicPr>
                  <p:blipFill>
                    <a:blip r:embed="rId7"/>
                    <a:stretch>
                      <a:fillRect/>
                    </a:stretch>
                  </p:blipFill>
                  <p:spPr>
                    <a:xfrm>
                      <a:off x="9975" y="5962"/>
                      <a:ext cx="2582" cy="2268"/>
                    </a:xfrm>
                    <a:prstGeom prst="rect">
                      <a:avLst/>
                    </a:prstGeom>
                  </p:spPr>
                </p:pic>
                <p:pic>
                  <p:nvPicPr>
                    <p:cNvPr id="26" name="图片 25"/>
                    <p:cNvPicPr>
                      <a:picLocks noChangeAspect="1"/>
                    </p:cNvPicPr>
                    <p:nvPr>
                      <p:custDataLst>
                        <p:tags r:id="rId20"/>
                      </p:custDataLst>
                    </p:nvPr>
                  </p:nvPicPr>
                  <p:blipFill>
                    <a:blip r:embed="rId9"/>
                    <a:stretch>
                      <a:fillRect/>
                    </a:stretch>
                  </p:blipFill>
                  <p:spPr>
                    <a:xfrm>
                      <a:off x="10244" y="6217"/>
                      <a:ext cx="2581" cy="2268"/>
                    </a:xfrm>
                    <a:prstGeom prst="rect">
                      <a:avLst/>
                    </a:prstGeom>
                  </p:spPr>
                </p:pic>
                <p:pic>
                  <p:nvPicPr>
                    <p:cNvPr id="24" name="图片 23"/>
                    <p:cNvPicPr>
                      <a:picLocks noChangeAspect="1"/>
                    </p:cNvPicPr>
                    <p:nvPr>
                      <p:custDataLst>
                        <p:tags r:id="rId21"/>
                      </p:custDataLst>
                    </p:nvPr>
                  </p:nvPicPr>
                  <p:blipFill>
                    <a:blip r:embed="rId5"/>
                    <a:stretch>
                      <a:fillRect/>
                    </a:stretch>
                  </p:blipFill>
                  <p:spPr>
                    <a:xfrm>
                      <a:off x="10509" y="6455"/>
                      <a:ext cx="2582" cy="2268"/>
                    </a:xfrm>
                    <a:prstGeom prst="rect">
                      <a:avLst/>
                    </a:prstGeom>
                  </p:spPr>
                </p:pic>
              </p:grpSp>
              <p:sp>
                <p:nvSpPr>
                  <p:cNvPr id="40" name="文本框 39"/>
                  <p:cNvSpPr txBox="1"/>
                  <p:nvPr>
                    <p:custDataLst>
                      <p:tags r:id="rId22"/>
                    </p:custDataLst>
                  </p:nvPr>
                </p:nvSpPr>
                <p:spPr>
                  <a:xfrm>
                    <a:off x="2633" y="7272"/>
                    <a:ext cx="1078" cy="725"/>
                  </a:xfrm>
                  <a:prstGeom prst="rect">
                    <a:avLst/>
                  </a:prstGeom>
                  <a:noFill/>
                </p:spPr>
                <p:txBody>
                  <a:bodyPr vert="eaVert" wrap="square" rtlCol="0">
                    <a:spAutoFit/>
                  </a:bodyPr>
                  <a:lstStyle/>
                  <a:p>
                    <a:pPr algn="ctr"/>
                    <a:r>
                      <a:rPr lang="en-US" altLang="zh-CN" sz="1000" dirty="0"/>
                      <a:t>...</a:t>
                    </a:r>
                    <a:endParaRPr lang="en-US" altLang="zh-CN" sz="1000" dirty="0"/>
                  </a:p>
                </p:txBody>
              </p:sp>
            </p:grpSp>
            <p:sp>
              <p:nvSpPr>
                <p:cNvPr id="51" name="文本框 50"/>
                <p:cNvSpPr txBox="1"/>
                <p:nvPr/>
              </p:nvSpPr>
              <p:spPr>
                <a:xfrm>
                  <a:off x="3079" y="5796"/>
                  <a:ext cx="5633" cy="941"/>
                </a:xfrm>
                <a:prstGeom prst="rect">
                  <a:avLst/>
                </a:prstGeom>
                <a:noFill/>
              </p:spPr>
              <p:txBody>
                <a:bodyPr wrap="square" rtlCol="0" anchor="t">
                  <a:spAutoFit/>
                </a:bodyPr>
                <a:lstStyle/>
                <a:p>
                  <a:pPr indent="0" algn="ctr">
                    <a:lnSpc>
                      <a:spcPct val="120000"/>
                    </a:lnSpc>
                    <a:buNone/>
                  </a:pPr>
                  <a:r>
                    <a:rPr lang="zh-CN" altLang="en-US" sz="1000">
                      <a:sym typeface="+mn-ea"/>
                    </a:rPr>
                    <a:t>Balloon Analogue Risk Task</a:t>
                  </a:r>
                  <a:endParaRPr lang="zh-CN" altLang="en-US" sz="1000">
                    <a:sym typeface="+mn-ea"/>
                  </a:endParaRPr>
                </a:p>
              </p:txBody>
            </p:sp>
          </p:grpSp>
          <p:grpSp>
            <p:nvGrpSpPr>
              <p:cNvPr id="55" name="组合 54"/>
              <p:cNvGrpSpPr/>
              <p:nvPr/>
            </p:nvGrpSpPr>
            <p:grpSpPr>
              <a:xfrm>
                <a:off x="1337" y="7545"/>
                <a:ext cx="7523" cy="1948"/>
                <a:chOff x="1337" y="7545"/>
                <a:chExt cx="7523" cy="1948"/>
              </a:xfrm>
            </p:grpSpPr>
            <p:grpSp>
              <p:nvGrpSpPr>
                <p:cNvPr id="44" name="组合 43"/>
                <p:cNvGrpSpPr>
                  <a:grpSpLocks noChangeAspect="1"/>
                </p:cNvGrpSpPr>
                <p:nvPr>
                  <p:custDataLst>
                    <p:tags r:id="rId23"/>
                  </p:custDataLst>
                </p:nvPr>
              </p:nvGrpSpPr>
              <p:grpSpPr>
                <a:xfrm>
                  <a:off x="1337" y="7545"/>
                  <a:ext cx="1667" cy="1948"/>
                  <a:chOff x="2153" y="7845"/>
                  <a:chExt cx="1911" cy="2234"/>
                </a:xfrm>
              </p:grpSpPr>
              <p:grpSp>
                <p:nvGrpSpPr>
                  <p:cNvPr id="27" name="组合 26"/>
                  <p:cNvGrpSpPr>
                    <a:grpSpLocks noChangeAspect="1"/>
                  </p:cNvGrpSpPr>
                  <p:nvPr/>
                </p:nvGrpSpPr>
                <p:grpSpPr>
                  <a:xfrm>
                    <a:off x="2153" y="7845"/>
                    <a:ext cx="1911" cy="1701"/>
                    <a:chOff x="9955" y="5930"/>
                    <a:chExt cx="3404" cy="3030"/>
                  </a:xfrm>
                </p:grpSpPr>
                <p:pic>
                  <p:nvPicPr>
                    <p:cNvPr id="29" name="图片 28"/>
                    <p:cNvPicPr>
                      <a:picLocks noChangeAspect="1"/>
                    </p:cNvPicPr>
                    <p:nvPr>
                      <p:custDataLst>
                        <p:tags r:id="rId24"/>
                      </p:custDataLst>
                    </p:nvPr>
                  </p:nvPicPr>
                  <p:blipFill>
                    <a:blip r:embed="rId5"/>
                    <a:stretch>
                      <a:fillRect/>
                    </a:stretch>
                  </p:blipFill>
                  <p:spPr>
                    <a:xfrm>
                      <a:off x="9955" y="5930"/>
                      <a:ext cx="2582" cy="2268"/>
                    </a:xfrm>
                    <a:prstGeom prst="rect">
                      <a:avLst/>
                    </a:prstGeom>
                  </p:spPr>
                </p:pic>
                <p:pic>
                  <p:nvPicPr>
                    <p:cNvPr id="30" name="图片 29"/>
                    <p:cNvPicPr>
                      <a:picLocks noChangeAspect="1"/>
                    </p:cNvPicPr>
                    <p:nvPr>
                      <p:custDataLst>
                        <p:tags r:id="rId25"/>
                      </p:custDataLst>
                    </p:nvPr>
                  </p:nvPicPr>
                  <p:blipFill>
                    <a:blip r:embed="rId7"/>
                    <a:stretch>
                      <a:fillRect/>
                    </a:stretch>
                  </p:blipFill>
                  <p:spPr>
                    <a:xfrm>
                      <a:off x="10243" y="6200"/>
                      <a:ext cx="2582" cy="2268"/>
                    </a:xfrm>
                    <a:prstGeom prst="rect">
                      <a:avLst/>
                    </a:prstGeom>
                  </p:spPr>
                </p:pic>
                <p:pic>
                  <p:nvPicPr>
                    <p:cNvPr id="31" name="图片 30"/>
                    <p:cNvPicPr>
                      <a:picLocks noChangeAspect="1"/>
                    </p:cNvPicPr>
                    <p:nvPr>
                      <p:custDataLst>
                        <p:tags r:id="rId26"/>
                      </p:custDataLst>
                    </p:nvPr>
                  </p:nvPicPr>
                  <p:blipFill>
                    <a:blip r:embed="rId9"/>
                    <a:stretch>
                      <a:fillRect/>
                    </a:stretch>
                  </p:blipFill>
                  <p:spPr>
                    <a:xfrm>
                      <a:off x="10512" y="6455"/>
                      <a:ext cx="2581" cy="2268"/>
                    </a:xfrm>
                    <a:prstGeom prst="rect">
                      <a:avLst/>
                    </a:prstGeom>
                  </p:spPr>
                </p:pic>
                <p:pic>
                  <p:nvPicPr>
                    <p:cNvPr id="28" name="图片 27"/>
                    <p:cNvPicPr>
                      <a:picLocks noChangeAspect="1"/>
                    </p:cNvPicPr>
                    <p:nvPr>
                      <p:custDataLst>
                        <p:tags r:id="rId27"/>
                      </p:custDataLst>
                    </p:nvPr>
                  </p:nvPicPr>
                  <p:blipFill>
                    <a:blip r:embed="rId3"/>
                    <a:stretch>
                      <a:fillRect/>
                    </a:stretch>
                  </p:blipFill>
                  <p:spPr>
                    <a:xfrm>
                      <a:off x="10777" y="6692"/>
                      <a:ext cx="2582" cy="2268"/>
                    </a:xfrm>
                    <a:prstGeom prst="rect">
                      <a:avLst/>
                    </a:prstGeom>
                  </p:spPr>
                </p:pic>
              </p:grpSp>
              <p:sp>
                <p:nvSpPr>
                  <p:cNvPr id="41" name="文本框 40"/>
                  <p:cNvSpPr txBox="1"/>
                  <p:nvPr>
                    <p:custDataLst>
                      <p:tags r:id="rId28"/>
                    </p:custDataLst>
                  </p:nvPr>
                </p:nvSpPr>
                <p:spPr>
                  <a:xfrm>
                    <a:off x="2298" y="9412"/>
                    <a:ext cx="1434" cy="667"/>
                  </a:xfrm>
                  <a:prstGeom prst="rect">
                    <a:avLst/>
                  </a:prstGeom>
                  <a:noFill/>
                </p:spPr>
                <p:txBody>
                  <a:bodyPr vert="eaVert" wrap="square" rtlCol="0">
                    <a:spAutoFit/>
                  </a:bodyPr>
                  <a:lstStyle/>
                  <a:p>
                    <a:pPr algn="ctr"/>
                    <a:r>
                      <a:rPr lang="en-US" altLang="zh-CN" sz="1000" dirty="0"/>
                      <a:t>...</a:t>
                    </a:r>
                    <a:endParaRPr lang="en-US" altLang="zh-CN" sz="1000" dirty="0"/>
                  </a:p>
                </p:txBody>
              </p:sp>
            </p:grpSp>
            <p:sp>
              <p:nvSpPr>
                <p:cNvPr id="52" name="文本框 51"/>
                <p:cNvSpPr txBox="1"/>
                <p:nvPr/>
              </p:nvSpPr>
              <p:spPr>
                <a:xfrm>
                  <a:off x="3028" y="7616"/>
                  <a:ext cx="5832" cy="941"/>
                </a:xfrm>
                <a:prstGeom prst="rect">
                  <a:avLst/>
                </a:prstGeom>
                <a:noFill/>
              </p:spPr>
              <p:txBody>
                <a:bodyPr wrap="square" rtlCol="0" anchor="t">
                  <a:spAutoFit/>
                </a:bodyPr>
                <a:lstStyle/>
                <a:p>
                  <a:pPr indent="0" algn="ctr">
                    <a:lnSpc>
                      <a:spcPct val="120000"/>
                    </a:lnSpc>
                    <a:buNone/>
                  </a:pPr>
                  <a:r>
                    <a:rPr lang="zh-CN" altLang="en-US" sz="1000">
                      <a:sym typeface="+mn-ea"/>
                    </a:rPr>
                    <a:t>Emotion Face Matching </a:t>
                  </a:r>
                  <a:r>
                    <a:rPr lang="en-US" altLang="zh-CN" sz="1000" dirty="0">
                      <a:sym typeface="+mn-ea"/>
                    </a:rPr>
                    <a:t>T</a:t>
                  </a:r>
                  <a:r>
                    <a:rPr lang="zh-CN" altLang="en-US" sz="1000">
                      <a:sym typeface="+mn-ea"/>
                    </a:rPr>
                    <a:t>ask</a:t>
                  </a:r>
                  <a:endParaRPr lang="zh-CN" altLang="en-US" sz="1000">
                    <a:sym typeface="+mn-ea"/>
                  </a:endParaRPr>
                </a:p>
              </p:txBody>
            </p:sp>
          </p:grpSp>
        </p:grpSp>
        <p:sp>
          <p:nvSpPr>
            <p:cNvPr id="58" name="矩形 57"/>
            <p:cNvSpPr/>
            <p:nvPr/>
          </p:nvSpPr>
          <p:spPr>
            <a:xfrm>
              <a:off x="1022" y="1394"/>
              <a:ext cx="5121" cy="6547"/>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sp>
          <p:nvSpPr>
            <p:cNvPr id="59" name="文本框 58"/>
            <p:cNvSpPr txBox="1"/>
            <p:nvPr/>
          </p:nvSpPr>
          <p:spPr>
            <a:xfrm>
              <a:off x="3848" y="1487"/>
              <a:ext cx="1688" cy="694"/>
            </a:xfrm>
            <a:prstGeom prst="rect">
              <a:avLst/>
            </a:prstGeom>
            <a:noFill/>
          </p:spPr>
          <p:txBody>
            <a:bodyPr wrap="square" rtlCol="0">
              <a:spAutoFit/>
            </a:bodyPr>
            <a:lstStyle/>
            <a:p>
              <a:r>
                <a:rPr lang="en-US" altLang="zh-CN" sz="1200" dirty="0"/>
                <a:t>Tasks</a:t>
              </a:r>
              <a:endParaRPr lang="en-US" altLang="zh-CN" sz="1200" dirty="0"/>
            </a:p>
          </p:txBody>
        </p:sp>
        <p:sp>
          <p:nvSpPr>
            <p:cNvPr id="60" name="文本框 59"/>
            <p:cNvSpPr txBox="1"/>
            <p:nvPr/>
          </p:nvSpPr>
          <p:spPr>
            <a:xfrm>
              <a:off x="1141" y="1471"/>
              <a:ext cx="2708" cy="694"/>
            </a:xfrm>
            <a:prstGeom prst="rect">
              <a:avLst/>
            </a:prstGeom>
            <a:noFill/>
          </p:spPr>
          <p:txBody>
            <a:bodyPr wrap="square" rtlCol="0">
              <a:spAutoFit/>
            </a:bodyPr>
            <a:lstStyle/>
            <a:p>
              <a:r>
                <a:rPr lang="en-US" altLang="zh-CN" sz="1200" dirty="0"/>
                <a:t>FC Matrices</a:t>
              </a:r>
              <a:endParaRPr lang="en-US" altLang="zh-CN" sz="1200" dirty="0"/>
            </a:p>
          </p:txBody>
        </p:sp>
      </p:grpSp>
      <p:cxnSp>
        <p:nvCxnSpPr>
          <p:cNvPr id="62" name="直接箭头连接符 61"/>
          <p:cNvCxnSpPr/>
          <p:nvPr/>
        </p:nvCxnSpPr>
        <p:spPr>
          <a:xfrm flipV="1">
            <a:off x="2709545" y="2276475"/>
            <a:ext cx="1043305" cy="5715"/>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grpSp>
        <p:nvGrpSpPr>
          <p:cNvPr id="140" name="组合 139"/>
          <p:cNvGrpSpPr/>
          <p:nvPr/>
        </p:nvGrpSpPr>
        <p:grpSpPr>
          <a:xfrm>
            <a:off x="3753485" y="1567180"/>
            <a:ext cx="2251710" cy="2015490"/>
            <a:chOff x="5911" y="2468"/>
            <a:chExt cx="3546" cy="3174"/>
          </a:xfrm>
        </p:grpSpPr>
        <p:sp>
          <p:nvSpPr>
            <p:cNvPr id="64" name="矩形 63"/>
            <p:cNvSpPr/>
            <p:nvPr/>
          </p:nvSpPr>
          <p:spPr>
            <a:xfrm>
              <a:off x="5911" y="2468"/>
              <a:ext cx="3546" cy="3174"/>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grpSp>
          <p:nvGrpSpPr>
            <p:cNvPr id="91" name="组合 90"/>
            <p:cNvGrpSpPr/>
            <p:nvPr/>
          </p:nvGrpSpPr>
          <p:grpSpPr>
            <a:xfrm>
              <a:off x="6203" y="4242"/>
              <a:ext cx="3107" cy="1060"/>
              <a:chOff x="8130" y="3137"/>
              <a:chExt cx="3197" cy="1091"/>
            </a:xfrm>
          </p:grpSpPr>
          <p:grpSp>
            <p:nvGrpSpPr>
              <p:cNvPr id="82" name="组合 81"/>
              <p:cNvGrpSpPr/>
              <p:nvPr/>
            </p:nvGrpSpPr>
            <p:grpSpPr>
              <a:xfrm>
                <a:off x="8130" y="3137"/>
                <a:ext cx="1143" cy="1088"/>
                <a:chOff x="9247" y="6164"/>
                <a:chExt cx="1143" cy="1088"/>
              </a:xfrm>
            </p:grpSpPr>
            <p:pic>
              <p:nvPicPr>
                <p:cNvPr id="73" name="图片 72"/>
                <p:cNvPicPr>
                  <a:picLocks noChangeAspect="1"/>
                </p:cNvPicPr>
                <p:nvPr>
                  <p:custDataLst>
                    <p:tags r:id="rId29"/>
                  </p:custDataLst>
                </p:nvPr>
              </p:nvPicPr>
              <p:blipFill>
                <a:blip r:embed="rId3"/>
                <a:stretch>
                  <a:fillRect/>
                </a:stretch>
              </p:blipFill>
              <p:spPr>
                <a:xfrm>
                  <a:off x="9247" y="6164"/>
                  <a:ext cx="873" cy="815"/>
                </a:xfrm>
                <a:prstGeom prst="rect">
                  <a:avLst/>
                </a:prstGeom>
              </p:spPr>
            </p:pic>
            <p:pic>
              <p:nvPicPr>
                <p:cNvPr id="74" name="图片 73"/>
                <p:cNvPicPr>
                  <a:picLocks noChangeAspect="1"/>
                </p:cNvPicPr>
                <p:nvPr>
                  <p:custDataLst>
                    <p:tags r:id="rId30"/>
                  </p:custDataLst>
                </p:nvPr>
              </p:nvPicPr>
              <p:blipFill>
                <a:blip r:embed="rId5"/>
                <a:stretch>
                  <a:fillRect/>
                </a:stretch>
              </p:blipFill>
              <p:spPr>
                <a:xfrm>
                  <a:off x="9329" y="6249"/>
                  <a:ext cx="873" cy="815"/>
                </a:xfrm>
                <a:prstGeom prst="rect">
                  <a:avLst/>
                </a:prstGeom>
              </p:spPr>
            </p:pic>
            <p:pic>
              <p:nvPicPr>
                <p:cNvPr id="75" name="图片 74"/>
                <p:cNvPicPr>
                  <a:picLocks noChangeAspect="1"/>
                </p:cNvPicPr>
                <p:nvPr>
                  <p:custDataLst>
                    <p:tags r:id="rId31"/>
                  </p:custDataLst>
                </p:nvPr>
              </p:nvPicPr>
              <p:blipFill>
                <a:blip r:embed="rId7"/>
                <a:stretch>
                  <a:fillRect/>
                </a:stretch>
              </p:blipFill>
              <p:spPr>
                <a:xfrm>
                  <a:off x="9427" y="6346"/>
                  <a:ext cx="873" cy="815"/>
                </a:xfrm>
                <a:prstGeom prst="rect">
                  <a:avLst/>
                </a:prstGeom>
              </p:spPr>
            </p:pic>
            <p:pic>
              <p:nvPicPr>
                <p:cNvPr id="76" name="图片 75"/>
                <p:cNvPicPr>
                  <a:picLocks noChangeAspect="1"/>
                </p:cNvPicPr>
                <p:nvPr>
                  <p:custDataLst>
                    <p:tags r:id="rId32"/>
                  </p:custDataLst>
                </p:nvPr>
              </p:nvPicPr>
              <p:blipFill>
                <a:blip r:embed="rId9"/>
                <a:stretch>
                  <a:fillRect/>
                </a:stretch>
              </p:blipFill>
              <p:spPr>
                <a:xfrm>
                  <a:off x="9518" y="6438"/>
                  <a:ext cx="873" cy="815"/>
                </a:xfrm>
                <a:prstGeom prst="rect">
                  <a:avLst/>
                </a:prstGeom>
              </p:spPr>
            </p:pic>
          </p:grpSp>
          <p:grpSp>
            <p:nvGrpSpPr>
              <p:cNvPr id="81" name="组合 80"/>
              <p:cNvGrpSpPr/>
              <p:nvPr/>
            </p:nvGrpSpPr>
            <p:grpSpPr>
              <a:xfrm>
                <a:off x="8815" y="3140"/>
                <a:ext cx="1143" cy="1088"/>
                <a:chOff x="9809" y="8748"/>
                <a:chExt cx="1143" cy="1088"/>
              </a:xfrm>
            </p:grpSpPr>
            <p:pic>
              <p:nvPicPr>
                <p:cNvPr id="77" name="图片 76"/>
                <p:cNvPicPr>
                  <a:picLocks noChangeAspect="1"/>
                </p:cNvPicPr>
                <p:nvPr>
                  <p:custDataLst>
                    <p:tags r:id="rId33"/>
                  </p:custDataLst>
                </p:nvPr>
              </p:nvPicPr>
              <p:blipFill>
                <a:blip r:embed="rId3"/>
                <a:stretch>
                  <a:fillRect/>
                </a:stretch>
              </p:blipFill>
              <p:spPr>
                <a:xfrm>
                  <a:off x="9809" y="8748"/>
                  <a:ext cx="873" cy="815"/>
                </a:xfrm>
                <a:prstGeom prst="rect">
                  <a:avLst/>
                </a:prstGeom>
              </p:spPr>
            </p:pic>
            <p:pic>
              <p:nvPicPr>
                <p:cNvPr id="78" name="图片 77"/>
                <p:cNvPicPr>
                  <a:picLocks noChangeAspect="1"/>
                </p:cNvPicPr>
                <p:nvPr>
                  <p:custDataLst>
                    <p:tags r:id="rId34"/>
                  </p:custDataLst>
                </p:nvPr>
              </p:nvPicPr>
              <p:blipFill>
                <a:blip r:embed="rId5"/>
                <a:stretch>
                  <a:fillRect/>
                </a:stretch>
              </p:blipFill>
              <p:spPr>
                <a:xfrm>
                  <a:off x="9891" y="8833"/>
                  <a:ext cx="873" cy="815"/>
                </a:xfrm>
                <a:prstGeom prst="rect">
                  <a:avLst/>
                </a:prstGeom>
              </p:spPr>
            </p:pic>
            <p:pic>
              <p:nvPicPr>
                <p:cNvPr id="79" name="图片 78"/>
                <p:cNvPicPr>
                  <a:picLocks noChangeAspect="1"/>
                </p:cNvPicPr>
                <p:nvPr>
                  <p:custDataLst>
                    <p:tags r:id="rId35"/>
                  </p:custDataLst>
                </p:nvPr>
              </p:nvPicPr>
              <p:blipFill>
                <a:blip r:embed="rId7"/>
                <a:stretch>
                  <a:fillRect/>
                </a:stretch>
              </p:blipFill>
              <p:spPr>
                <a:xfrm>
                  <a:off x="9989" y="8930"/>
                  <a:ext cx="873" cy="815"/>
                </a:xfrm>
                <a:prstGeom prst="rect">
                  <a:avLst/>
                </a:prstGeom>
              </p:spPr>
            </p:pic>
            <p:pic>
              <p:nvPicPr>
                <p:cNvPr id="80" name="图片 79"/>
                <p:cNvPicPr>
                  <a:picLocks noChangeAspect="1"/>
                </p:cNvPicPr>
                <p:nvPr>
                  <p:custDataLst>
                    <p:tags r:id="rId36"/>
                  </p:custDataLst>
                </p:nvPr>
              </p:nvPicPr>
              <p:blipFill>
                <a:blip r:embed="rId9"/>
                <a:stretch>
                  <a:fillRect/>
                </a:stretch>
              </p:blipFill>
              <p:spPr>
                <a:xfrm>
                  <a:off x="10080" y="9022"/>
                  <a:ext cx="873" cy="815"/>
                </a:xfrm>
                <a:prstGeom prst="rect">
                  <a:avLst/>
                </a:prstGeom>
              </p:spPr>
            </p:pic>
          </p:grpSp>
          <p:grpSp>
            <p:nvGrpSpPr>
              <p:cNvPr id="83" name="组合 82"/>
              <p:cNvGrpSpPr/>
              <p:nvPr/>
            </p:nvGrpSpPr>
            <p:grpSpPr>
              <a:xfrm>
                <a:off x="9500" y="3140"/>
                <a:ext cx="1143" cy="1088"/>
                <a:chOff x="10309" y="5175"/>
                <a:chExt cx="1143" cy="1088"/>
              </a:xfrm>
            </p:grpSpPr>
            <p:pic>
              <p:nvPicPr>
                <p:cNvPr id="69" name="图片 68"/>
                <p:cNvPicPr>
                  <a:picLocks noChangeAspect="1"/>
                </p:cNvPicPr>
                <p:nvPr>
                  <p:custDataLst>
                    <p:tags r:id="rId37"/>
                  </p:custDataLst>
                </p:nvPr>
              </p:nvPicPr>
              <p:blipFill>
                <a:blip r:embed="rId3"/>
                <a:stretch>
                  <a:fillRect/>
                </a:stretch>
              </p:blipFill>
              <p:spPr>
                <a:xfrm>
                  <a:off x="10309" y="5175"/>
                  <a:ext cx="873" cy="815"/>
                </a:xfrm>
                <a:prstGeom prst="rect">
                  <a:avLst/>
                </a:prstGeom>
              </p:spPr>
            </p:pic>
            <p:pic>
              <p:nvPicPr>
                <p:cNvPr id="70" name="图片 69"/>
                <p:cNvPicPr>
                  <a:picLocks noChangeAspect="1"/>
                </p:cNvPicPr>
                <p:nvPr>
                  <p:custDataLst>
                    <p:tags r:id="rId38"/>
                  </p:custDataLst>
                </p:nvPr>
              </p:nvPicPr>
              <p:blipFill>
                <a:blip r:embed="rId5"/>
                <a:stretch>
                  <a:fillRect/>
                </a:stretch>
              </p:blipFill>
              <p:spPr>
                <a:xfrm>
                  <a:off x="10391" y="5260"/>
                  <a:ext cx="873" cy="815"/>
                </a:xfrm>
                <a:prstGeom prst="rect">
                  <a:avLst/>
                </a:prstGeom>
              </p:spPr>
            </p:pic>
            <p:pic>
              <p:nvPicPr>
                <p:cNvPr id="71" name="图片 70"/>
                <p:cNvPicPr>
                  <a:picLocks noChangeAspect="1"/>
                </p:cNvPicPr>
                <p:nvPr>
                  <p:custDataLst>
                    <p:tags r:id="rId39"/>
                  </p:custDataLst>
                </p:nvPr>
              </p:nvPicPr>
              <p:blipFill>
                <a:blip r:embed="rId7"/>
                <a:stretch>
                  <a:fillRect/>
                </a:stretch>
              </p:blipFill>
              <p:spPr>
                <a:xfrm>
                  <a:off x="10489" y="5357"/>
                  <a:ext cx="873" cy="815"/>
                </a:xfrm>
                <a:prstGeom prst="rect">
                  <a:avLst/>
                </a:prstGeom>
              </p:spPr>
            </p:pic>
            <p:pic>
              <p:nvPicPr>
                <p:cNvPr id="72" name="图片 71"/>
                <p:cNvPicPr>
                  <a:picLocks noChangeAspect="1"/>
                </p:cNvPicPr>
                <p:nvPr>
                  <p:custDataLst>
                    <p:tags r:id="rId40"/>
                  </p:custDataLst>
                </p:nvPr>
              </p:nvPicPr>
              <p:blipFill>
                <a:blip r:embed="rId9"/>
                <a:stretch>
                  <a:fillRect/>
                </a:stretch>
              </p:blipFill>
              <p:spPr>
                <a:xfrm>
                  <a:off x="10580" y="5449"/>
                  <a:ext cx="873" cy="815"/>
                </a:xfrm>
                <a:prstGeom prst="rect">
                  <a:avLst/>
                </a:prstGeom>
              </p:spPr>
            </p:pic>
          </p:grpSp>
          <p:grpSp>
            <p:nvGrpSpPr>
              <p:cNvPr id="84" name="组合 83"/>
              <p:cNvGrpSpPr/>
              <p:nvPr/>
            </p:nvGrpSpPr>
            <p:grpSpPr>
              <a:xfrm>
                <a:off x="10185" y="3137"/>
                <a:ext cx="1143" cy="1088"/>
                <a:chOff x="9207" y="2910"/>
                <a:chExt cx="1143" cy="1088"/>
              </a:xfrm>
            </p:grpSpPr>
            <p:pic>
              <p:nvPicPr>
                <p:cNvPr id="65" name="图片 64"/>
                <p:cNvPicPr>
                  <a:picLocks noChangeAspect="1"/>
                </p:cNvPicPr>
                <p:nvPr>
                  <p:custDataLst>
                    <p:tags r:id="rId41"/>
                  </p:custDataLst>
                </p:nvPr>
              </p:nvPicPr>
              <p:blipFill>
                <a:blip r:embed="rId3"/>
                <a:stretch>
                  <a:fillRect/>
                </a:stretch>
              </p:blipFill>
              <p:spPr>
                <a:xfrm>
                  <a:off x="9207" y="2910"/>
                  <a:ext cx="873" cy="815"/>
                </a:xfrm>
                <a:prstGeom prst="rect">
                  <a:avLst/>
                </a:prstGeom>
              </p:spPr>
            </p:pic>
            <p:pic>
              <p:nvPicPr>
                <p:cNvPr id="66" name="图片 65"/>
                <p:cNvPicPr>
                  <a:picLocks noChangeAspect="1"/>
                </p:cNvPicPr>
                <p:nvPr>
                  <p:custDataLst>
                    <p:tags r:id="rId42"/>
                  </p:custDataLst>
                </p:nvPr>
              </p:nvPicPr>
              <p:blipFill>
                <a:blip r:embed="rId5"/>
                <a:stretch>
                  <a:fillRect/>
                </a:stretch>
              </p:blipFill>
              <p:spPr>
                <a:xfrm>
                  <a:off x="9289" y="2995"/>
                  <a:ext cx="873" cy="815"/>
                </a:xfrm>
                <a:prstGeom prst="rect">
                  <a:avLst/>
                </a:prstGeom>
              </p:spPr>
            </p:pic>
            <p:pic>
              <p:nvPicPr>
                <p:cNvPr id="67" name="图片 66"/>
                <p:cNvPicPr>
                  <a:picLocks noChangeAspect="1"/>
                </p:cNvPicPr>
                <p:nvPr>
                  <p:custDataLst>
                    <p:tags r:id="rId43"/>
                  </p:custDataLst>
                </p:nvPr>
              </p:nvPicPr>
              <p:blipFill>
                <a:blip r:embed="rId7"/>
                <a:stretch>
                  <a:fillRect/>
                </a:stretch>
              </p:blipFill>
              <p:spPr>
                <a:xfrm>
                  <a:off x="9387" y="3092"/>
                  <a:ext cx="873" cy="815"/>
                </a:xfrm>
                <a:prstGeom prst="rect">
                  <a:avLst/>
                </a:prstGeom>
              </p:spPr>
            </p:pic>
            <p:pic>
              <p:nvPicPr>
                <p:cNvPr id="68" name="图片 67"/>
                <p:cNvPicPr>
                  <a:picLocks noChangeAspect="1"/>
                </p:cNvPicPr>
                <p:nvPr>
                  <p:custDataLst>
                    <p:tags r:id="rId44"/>
                  </p:custDataLst>
                </p:nvPr>
              </p:nvPicPr>
              <p:blipFill>
                <a:blip r:embed="rId9"/>
                <a:stretch>
                  <a:fillRect/>
                </a:stretch>
              </p:blipFill>
              <p:spPr>
                <a:xfrm>
                  <a:off x="9478" y="3184"/>
                  <a:ext cx="873" cy="815"/>
                </a:xfrm>
                <a:prstGeom prst="rect">
                  <a:avLst/>
                </a:prstGeom>
              </p:spPr>
            </p:pic>
          </p:grpSp>
        </p:grpSp>
        <p:sp>
          <p:nvSpPr>
            <p:cNvPr id="85" name="文本框 84"/>
            <p:cNvSpPr txBox="1"/>
            <p:nvPr/>
          </p:nvSpPr>
          <p:spPr>
            <a:xfrm>
              <a:off x="6006" y="2885"/>
              <a:ext cx="3451" cy="727"/>
            </a:xfrm>
            <a:prstGeom prst="rect">
              <a:avLst/>
            </a:prstGeom>
            <a:noFill/>
          </p:spPr>
          <p:txBody>
            <a:bodyPr wrap="square" rtlCol="0">
              <a:spAutoFit/>
            </a:bodyPr>
            <a:lstStyle/>
            <a:p>
              <a:r>
                <a:rPr lang="en-US" altLang="zh-CN" sz="1200" dirty="0"/>
                <a:t>Merge 4 tasks datasets based on instance</a:t>
              </a:r>
              <a:endParaRPr lang="en-US" altLang="zh-CN" sz="1200" dirty="0"/>
            </a:p>
          </p:txBody>
        </p:sp>
      </p:grpSp>
      <p:cxnSp>
        <p:nvCxnSpPr>
          <p:cNvPr id="94" name="直接箭头连接符 93"/>
          <p:cNvCxnSpPr/>
          <p:nvPr/>
        </p:nvCxnSpPr>
        <p:spPr>
          <a:xfrm>
            <a:off x="5991225" y="2276475"/>
            <a:ext cx="1304925" cy="0"/>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sp>
        <p:nvSpPr>
          <p:cNvPr id="99" name="文本框 98"/>
          <p:cNvSpPr txBox="1"/>
          <p:nvPr/>
        </p:nvSpPr>
        <p:spPr>
          <a:xfrm>
            <a:off x="2899410" y="1047115"/>
            <a:ext cx="3403600" cy="275590"/>
          </a:xfrm>
          <a:prstGeom prst="rect">
            <a:avLst/>
          </a:prstGeom>
          <a:noFill/>
        </p:spPr>
        <p:txBody>
          <a:bodyPr wrap="square" rtlCol="0">
            <a:spAutoFit/>
          </a:bodyPr>
          <a:lstStyle/>
          <a:p>
            <a:r>
              <a:rPr lang="zh-CN" altLang="en-US" sz="1200">
                <a:highlight>
                  <a:srgbClr val="C0C0C0"/>
                </a:highlight>
              </a:rPr>
              <a:t>Merging instances to improve data diversity</a:t>
            </a:r>
            <a:endParaRPr lang="zh-CN" altLang="en-US" sz="1200">
              <a:highlight>
                <a:srgbClr val="C0C0C0"/>
              </a:highlight>
            </a:endParaRPr>
          </a:p>
        </p:txBody>
      </p:sp>
      <p:grpSp>
        <p:nvGrpSpPr>
          <p:cNvPr id="139" name="组合 138"/>
          <p:cNvGrpSpPr/>
          <p:nvPr/>
        </p:nvGrpSpPr>
        <p:grpSpPr>
          <a:xfrm>
            <a:off x="7290435" y="1551305"/>
            <a:ext cx="4063961" cy="2015490"/>
            <a:chOff x="11062" y="2443"/>
            <a:chExt cx="6819" cy="3174"/>
          </a:xfrm>
        </p:grpSpPr>
        <p:sp>
          <p:nvSpPr>
            <p:cNvPr id="100" name="矩形 99"/>
            <p:cNvSpPr/>
            <p:nvPr/>
          </p:nvSpPr>
          <p:spPr>
            <a:xfrm>
              <a:off x="11062" y="2443"/>
              <a:ext cx="6819" cy="3174"/>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sp>
          <p:nvSpPr>
            <p:cNvPr id="102" name="文本框 101"/>
            <p:cNvSpPr txBox="1"/>
            <p:nvPr/>
          </p:nvSpPr>
          <p:spPr>
            <a:xfrm>
              <a:off x="11272" y="2582"/>
              <a:ext cx="6400" cy="2763"/>
            </a:xfrm>
            <a:prstGeom prst="rect">
              <a:avLst/>
            </a:prstGeom>
            <a:noFill/>
          </p:spPr>
          <p:txBody>
            <a:bodyPr wrap="square" rtlCol="0">
              <a:spAutoFit/>
            </a:bodyPr>
            <a:lstStyle/>
            <a:p>
              <a:pPr marL="171450" indent="-171450">
                <a:buFont typeface="Wingdings" panose="05000000000000000000" charset="0"/>
                <a:buChar char="Ø"/>
              </a:pPr>
              <a:r>
                <a:rPr lang="en-US" altLang="zh-CN" sz="1200" b="1" dirty="0">
                  <a:solidFill>
                    <a:srgbClr val="FF0000"/>
                  </a:solidFill>
                </a:rPr>
                <a:t>Inner sub-feature sets:</a:t>
              </a:r>
              <a:br>
                <a:rPr lang="en-US" altLang="zh-CN" sz="1200" dirty="0"/>
              </a:br>
              <a:r>
                <a:rPr lang="en-US" altLang="zh-CN" sz="1200" dirty="0"/>
                <a:t>Extract FC between ROIs within each network (8 sub-feature sets).</a:t>
              </a:r>
              <a:endParaRPr lang="en-US" altLang="zh-CN" sz="1200" dirty="0"/>
            </a:p>
            <a:p>
              <a:pPr marL="171450" indent="-171450">
                <a:buFont typeface="Wingdings" panose="05000000000000000000" charset="0"/>
                <a:buChar char="Ø"/>
              </a:pPr>
              <a:endParaRPr lang="en-US" altLang="zh-CN" sz="1200" dirty="0"/>
            </a:p>
            <a:p>
              <a:pPr marL="171450" indent="-171450">
                <a:buFont typeface="Wingdings" panose="05000000000000000000" charset="0"/>
                <a:buChar char="Ø"/>
              </a:pPr>
              <a:r>
                <a:rPr lang="en-US" altLang="zh-CN" sz="1200" b="1" dirty="0">
                  <a:solidFill>
                    <a:srgbClr val="FF0000"/>
                  </a:solidFill>
                </a:rPr>
                <a:t>Outer sub-feature sets:</a:t>
              </a:r>
              <a:br>
                <a:rPr lang="en-US" altLang="zh-CN" sz="1200" b="1" dirty="0">
                  <a:solidFill>
                    <a:srgbClr val="FF0000"/>
                  </a:solidFill>
                </a:rPr>
              </a:br>
              <a:r>
                <a:rPr lang="en-US" altLang="zh-CN" sz="1200" dirty="0"/>
                <a:t>Extract FC between ROIs across all networks pairs</a:t>
              </a:r>
              <a:r>
                <a:rPr lang="en-US" altLang="zh-CN" sz="1200" dirty="0">
                  <a:sym typeface="+mn-ea"/>
                </a:rPr>
                <a:t>(56 sub-feature sets).</a:t>
              </a:r>
              <a:endParaRPr lang="en-US" altLang="zh-CN" sz="1200" dirty="0">
                <a:sym typeface="+mn-ea"/>
              </a:endParaRPr>
            </a:p>
            <a:p>
              <a:pPr marL="171450" indent="-171450">
                <a:buFont typeface="Wingdings" panose="05000000000000000000" charset="0"/>
                <a:buChar char="Ø"/>
              </a:pPr>
              <a:endParaRPr lang="en-US" altLang="zh-CN" sz="1200" dirty="0">
                <a:sym typeface="+mn-ea"/>
              </a:endParaRPr>
            </a:p>
            <a:p>
              <a:pPr marL="171450" indent="-171450">
                <a:buFont typeface="Wingdings" panose="05000000000000000000" charset="0"/>
                <a:buChar char="Ø"/>
              </a:pPr>
              <a:r>
                <a:rPr lang="en-US" altLang="zh-CN" sz="1200" dirty="0"/>
                <a:t>This results in a total of 64 sub-feature sets</a:t>
              </a:r>
              <a:endParaRPr lang="en-US" altLang="zh-CN" sz="1200" dirty="0"/>
            </a:p>
          </p:txBody>
        </p:sp>
      </p:grpSp>
      <p:cxnSp>
        <p:nvCxnSpPr>
          <p:cNvPr id="106" name="肘形连接符 105"/>
          <p:cNvCxnSpPr>
            <a:stCxn id="100" idx="2"/>
            <a:endCxn id="105" idx="0"/>
          </p:cNvCxnSpPr>
          <p:nvPr/>
        </p:nvCxnSpPr>
        <p:spPr>
          <a:xfrm rot="5400000">
            <a:off x="5270183" y="171768"/>
            <a:ext cx="657225" cy="7447280"/>
          </a:xfrm>
          <a:prstGeom prst="bentConnector3">
            <a:avLst>
              <a:gd name="adj1" fmla="val 50000"/>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grpSp>
        <p:nvGrpSpPr>
          <p:cNvPr id="125" name="组合 124"/>
          <p:cNvGrpSpPr/>
          <p:nvPr/>
        </p:nvGrpSpPr>
        <p:grpSpPr>
          <a:xfrm>
            <a:off x="582930" y="4224020"/>
            <a:ext cx="2616835" cy="2015490"/>
            <a:chOff x="918" y="6652"/>
            <a:chExt cx="4121" cy="3174"/>
          </a:xfrm>
        </p:grpSpPr>
        <p:sp>
          <p:nvSpPr>
            <p:cNvPr id="105" name="矩形 104"/>
            <p:cNvSpPr/>
            <p:nvPr/>
          </p:nvSpPr>
          <p:spPr>
            <a:xfrm>
              <a:off x="918" y="6652"/>
              <a:ext cx="4069" cy="3174"/>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sp>
          <p:nvSpPr>
            <p:cNvPr id="107" name="文本框 106"/>
            <p:cNvSpPr txBox="1"/>
            <p:nvPr/>
          </p:nvSpPr>
          <p:spPr>
            <a:xfrm>
              <a:off x="1001" y="6819"/>
              <a:ext cx="4038" cy="1016"/>
            </a:xfrm>
            <a:prstGeom prst="rect">
              <a:avLst/>
            </a:prstGeom>
            <a:noFill/>
          </p:spPr>
          <p:txBody>
            <a:bodyPr wrap="square" rtlCol="0">
              <a:spAutoFit/>
            </a:bodyPr>
            <a:lstStyle/>
            <a:p>
              <a:pPr algn="ctr"/>
              <a:r>
                <a:rPr lang="en-US" altLang="zh-CN" sz="1200" dirty="0"/>
                <a:t>Train PLS on each sub-feature set and obtain the weight of each node feature</a:t>
              </a:r>
              <a:endParaRPr lang="en-US" altLang="zh-CN" sz="1200" dirty="0"/>
            </a:p>
          </p:txBody>
        </p:sp>
        <p:pic>
          <p:nvPicPr>
            <p:cNvPr id="110" name="图片 109"/>
            <p:cNvPicPr>
              <a:picLocks noChangeAspect="1"/>
            </p:cNvPicPr>
            <p:nvPr/>
          </p:nvPicPr>
          <p:blipFill>
            <a:blip r:embed="rId45"/>
            <a:stretch>
              <a:fillRect/>
            </a:stretch>
          </p:blipFill>
          <p:spPr>
            <a:xfrm>
              <a:off x="1001" y="7863"/>
              <a:ext cx="3909" cy="1808"/>
            </a:xfrm>
            <a:prstGeom prst="rect">
              <a:avLst/>
            </a:prstGeom>
          </p:spPr>
        </p:pic>
      </p:grpSp>
      <p:cxnSp>
        <p:nvCxnSpPr>
          <p:cNvPr id="111" name="肘形连接符 110"/>
          <p:cNvCxnSpPr>
            <a:stCxn id="105" idx="3"/>
            <a:endCxn id="114" idx="1"/>
          </p:cNvCxnSpPr>
          <p:nvPr/>
        </p:nvCxnSpPr>
        <p:spPr>
          <a:xfrm>
            <a:off x="3166745" y="5231765"/>
            <a:ext cx="1280125" cy="536081"/>
          </a:xfrm>
          <a:prstGeom prst="bentConnector3">
            <a:avLst>
              <a:gd name="adj1" fmla="val 50000"/>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grpSp>
        <p:nvGrpSpPr>
          <p:cNvPr id="124" name="组合 123"/>
          <p:cNvGrpSpPr/>
          <p:nvPr/>
        </p:nvGrpSpPr>
        <p:grpSpPr>
          <a:xfrm>
            <a:off x="4446870" y="5457826"/>
            <a:ext cx="2265633" cy="596899"/>
            <a:chOff x="6751" y="6652"/>
            <a:chExt cx="4092" cy="1625"/>
          </a:xfrm>
        </p:grpSpPr>
        <p:sp>
          <p:nvSpPr>
            <p:cNvPr id="112" name="矩形 111"/>
            <p:cNvSpPr/>
            <p:nvPr/>
          </p:nvSpPr>
          <p:spPr>
            <a:xfrm>
              <a:off x="6774" y="6652"/>
              <a:ext cx="4069" cy="1625"/>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sp>
          <p:nvSpPr>
            <p:cNvPr id="114" name="文本框 113"/>
            <p:cNvSpPr txBox="1"/>
            <p:nvPr/>
          </p:nvSpPr>
          <p:spPr>
            <a:xfrm>
              <a:off x="6751" y="6767"/>
              <a:ext cx="4016" cy="1458"/>
            </a:xfrm>
            <a:prstGeom prst="rect">
              <a:avLst/>
            </a:prstGeom>
            <a:noFill/>
          </p:spPr>
          <p:txBody>
            <a:bodyPr wrap="square" rtlCol="0">
              <a:noAutofit/>
            </a:bodyPr>
            <a:lstStyle/>
            <a:p>
              <a:pPr marL="171450" indent="-171450" algn="ctr">
                <a:buFont typeface="Arial" panose="020B0604020202020204" pitchFamily="34" charset="0"/>
                <a:buChar char="•"/>
              </a:pPr>
              <a:r>
                <a:rPr lang="en-US" altLang="zh-CN" sz="1200" dirty="0"/>
                <a:t>Weight each sub-feature using PLS’s loading</a:t>
              </a:r>
              <a:endParaRPr lang="en-US" altLang="zh-CN" sz="1200" dirty="0"/>
            </a:p>
          </p:txBody>
        </p:sp>
      </p:grpSp>
      <p:cxnSp>
        <p:nvCxnSpPr>
          <p:cNvPr id="117" name="肘形连接符 116"/>
          <p:cNvCxnSpPr/>
          <p:nvPr/>
        </p:nvCxnSpPr>
        <p:spPr>
          <a:xfrm>
            <a:off x="9177020" y="3893185"/>
            <a:ext cx="1240155" cy="356870"/>
          </a:xfrm>
          <a:prstGeom prst="bentConnector2">
            <a:avLst/>
          </a:prstGeom>
          <a:ln w="6350" cap="flat" cmpd="sng" algn="ctr">
            <a:solidFill>
              <a:prstClr val="black"/>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18" name="文本框 117"/>
          <p:cNvSpPr txBox="1"/>
          <p:nvPr/>
        </p:nvSpPr>
        <p:spPr>
          <a:xfrm>
            <a:off x="9313545" y="3646170"/>
            <a:ext cx="2235835" cy="245110"/>
          </a:xfrm>
          <a:prstGeom prst="rect">
            <a:avLst/>
          </a:prstGeom>
          <a:noFill/>
        </p:spPr>
        <p:txBody>
          <a:bodyPr wrap="square" rtlCol="0">
            <a:spAutoFit/>
          </a:bodyPr>
          <a:lstStyle/>
          <a:p>
            <a:r>
              <a:rPr lang="en-US" altLang="zh-CN" sz="1000" dirty="0">
                <a:highlight>
                  <a:srgbClr val="C0C0C0"/>
                </a:highlight>
              </a:rPr>
              <a:t>Inner&amp;Outer Connectivity Groups</a:t>
            </a:r>
            <a:endParaRPr lang="en-US" altLang="zh-CN" sz="1000" dirty="0">
              <a:highlight>
                <a:srgbClr val="C0C0C0"/>
              </a:highlight>
            </a:endParaRPr>
          </a:p>
        </p:txBody>
      </p:sp>
      <p:grpSp>
        <p:nvGrpSpPr>
          <p:cNvPr id="120" name="组合 119"/>
          <p:cNvGrpSpPr>
            <a:grpSpLocks noChangeAspect="1"/>
          </p:cNvGrpSpPr>
          <p:nvPr/>
        </p:nvGrpSpPr>
        <p:grpSpPr>
          <a:xfrm>
            <a:off x="9767570" y="4241165"/>
            <a:ext cx="1743710" cy="1612900"/>
            <a:chOff x="13935" y="6525"/>
            <a:chExt cx="4193" cy="3878"/>
          </a:xfrm>
        </p:grpSpPr>
        <p:pic>
          <p:nvPicPr>
            <p:cNvPr id="119" name="图片 118"/>
            <p:cNvPicPr>
              <a:picLocks noChangeAspect="1"/>
            </p:cNvPicPr>
            <p:nvPr/>
          </p:nvPicPr>
          <p:blipFill>
            <a:blip r:embed="rId46"/>
            <a:srcRect t="6151"/>
            <a:stretch>
              <a:fillRect/>
            </a:stretch>
          </p:blipFill>
          <p:spPr>
            <a:xfrm>
              <a:off x="13935" y="6525"/>
              <a:ext cx="3551" cy="3485"/>
            </a:xfrm>
            <a:prstGeom prst="rect">
              <a:avLst/>
            </a:prstGeom>
          </p:spPr>
        </p:pic>
        <p:pic>
          <p:nvPicPr>
            <p:cNvPr id="116" name="图片 115"/>
            <p:cNvPicPr>
              <a:picLocks noChangeAspect="1"/>
            </p:cNvPicPr>
            <p:nvPr/>
          </p:nvPicPr>
          <p:blipFill>
            <a:blip r:embed="rId47"/>
            <a:srcRect t="3161"/>
            <a:stretch>
              <a:fillRect/>
            </a:stretch>
          </p:blipFill>
          <p:spPr>
            <a:xfrm>
              <a:off x="14518" y="6819"/>
              <a:ext cx="3610" cy="3584"/>
            </a:xfrm>
            <a:prstGeom prst="rect">
              <a:avLst/>
            </a:prstGeom>
          </p:spPr>
        </p:pic>
      </p:grpSp>
      <p:sp>
        <p:nvSpPr>
          <p:cNvPr id="122" name="矩形 121"/>
          <p:cNvSpPr/>
          <p:nvPr/>
        </p:nvSpPr>
        <p:spPr>
          <a:xfrm>
            <a:off x="4459605" y="4204336"/>
            <a:ext cx="4863465" cy="906652"/>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cxnSp>
        <p:nvCxnSpPr>
          <p:cNvPr id="126" name="直接箭头连接符 125"/>
          <p:cNvCxnSpPr/>
          <p:nvPr/>
        </p:nvCxnSpPr>
        <p:spPr>
          <a:xfrm flipH="1">
            <a:off x="5480050" y="6239510"/>
            <a:ext cx="8255" cy="577215"/>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sp>
        <p:nvSpPr>
          <p:cNvPr id="127" name="文本框 126"/>
          <p:cNvSpPr txBox="1"/>
          <p:nvPr/>
        </p:nvSpPr>
        <p:spPr>
          <a:xfrm>
            <a:off x="5488305" y="6356350"/>
            <a:ext cx="1542415" cy="275590"/>
          </a:xfrm>
          <a:prstGeom prst="rect">
            <a:avLst/>
          </a:prstGeom>
          <a:noFill/>
        </p:spPr>
        <p:txBody>
          <a:bodyPr wrap="square" rtlCol="0">
            <a:spAutoFit/>
          </a:bodyPr>
          <a:lstStyle/>
          <a:p>
            <a:r>
              <a:rPr lang="en-US" altLang="zh-CN" sz="1200" b="1" dirty="0"/>
              <a:t>GAT Model</a:t>
            </a:r>
            <a:endParaRPr lang="en-US" altLang="zh-CN" sz="1200" b="1" dirty="0"/>
          </a:p>
        </p:txBody>
      </p:sp>
      <p:cxnSp>
        <p:nvCxnSpPr>
          <p:cNvPr id="128" name="肘形连接符 127"/>
          <p:cNvCxnSpPr/>
          <p:nvPr/>
        </p:nvCxnSpPr>
        <p:spPr>
          <a:xfrm flipV="1">
            <a:off x="3169920" y="4655185"/>
            <a:ext cx="1289685" cy="570230"/>
          </a:xfrm>
          <a:prstGeom prst="bentConnector3">
            <a:avLst>
              <a:gd name="adj1" fmla="val 50025"/>
            </a:avLst>
          </a:prstGeom>
          <a:ln w="31750" cap="rnd">
            <a:solidFill>
              <a:prstClr val="black"/>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30" name="文本框 129"/>
          <p:cNvSpPr txBox="1"/>
          <p:nvPr/>
        </p:nvSpPr>
        <p:spPr>
          <a:xfrm>
            <a:off x="3753485" y="4349750"/>
            <a:ext cx="645795" cy="275590"/>
          </a:xfrm>
          <a:prstGeom prst="rect">
            <a:avLst/>
          </a:prstGeom>
          <a:noFill/>
        </p:spPr>
        <p:txBody>
          <a:bodyPr wrap="square" rtlCol="0">
            <a:spAutoFit/>
          </a:bodyPr>
          <a:lstStyle/>
          <a:p>
            <a:pPr algn="ctr"/>
            <a:r>
              <a:rPr lang="en-US" altLang="zh-CN" sz="1200" dirty="0">
                <a:highlight>
                  <a:srgbClr val="C0C0C0"/>
                </a:highlight>
              </a:rPr>
              <a:t>A try</a:t>
            </a:r>
            <a:endParaRPr lang="en-US" altLang="zh-CN" sz="1200" dirty="0">
              <a:highlight>
                <a:srgbClr val="C0C0C0"/>
              </a:highlight>
            </a:endParaRPr>
          </a:p>
        </p:txBody>
      </p:sp>
      <p:sp>
        <p:nvSpPr>
          <p:cNvPr id="135" name="文本框 134"/>
          <p:cNvSpPr txBox="1"/>
          <p:nvPr/>
        </p:nvSpPr>
        <p:spPr>
          <a:xfrm>
            <a:off x="4488814" y="4282440"/>
            <a:ext cx="5011771" cy="762000"/>
          </a:xfrm>
          <a:prstGeom prst="rect">
            <a:avLst/>
          </a:prstGeom>
          <a:noFill/>
        </p:spPr>
        <p:txBody>
          <a:bodyPr wrap="square" rtlCol="0">
            <a:noAutofit/>
          </a:bodyPr>
          <a:lstStyle/>
          <a:p>
            <a:pPr marL="171450" indent="-171450">
              <a:buFont typeface="Arial" panose="020B0604020202020204" pitchFamily="34" charset="0"/>
              <a:buChar char="•"/>
            </a:pPr>
            <a:r>
              <a:rPr lang="en-US" altLang="zh-CN" sz="1200" b="1" dirty="0"/>
              <a:t>Stacking model:  </a:t>
            </a:r>
            <a:r>
              <a:rPr lang="en-US" altLang="zh-CN" sz="1200" dirty="0"/>
              <a:t>use PLS’s output as input of elastic regression. However, the performance is poor (specifically, the R² is only 0.16)---didn’t combine inner and outer information</a:t>
            </a:r>
            <a:endParaRPr lang="en-US" altLang="zh-CN" sz="1200" dirty="0"/>
          </a:p>
        </p:txBody>
      </p:sp>
      <p:cxnSp>
        <p:nvCxnSpPr>
          <p:cNvPr id="136" name="直接箭头连接符 135"/>
          <p:cNvCxnSpPr/>
          <p:nvPr/>
        </p:nvCxnSpPr>
        <p:spPr>
          <a:xfrm flipH="1">
            <a:off x="3226118" y="1324293"/>
            <a:ext cx="6350" cy="964565"/>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sp>
        <p:nvSpPr>
          <p:cNvPr id="137" name="文本框 136"/>
          <p:cNvSpPr txBox="1"/>
          <p:nvPr/>
        </p:nvSpPr>
        <p:spPr>
          <a:xfrm>
            <a:off x="6405245" y="1049020"/>
            <a:ext cx="4750435" cy="275590"/>
          </a:xfrm>
          <a:prstGeom prst="rect">
            <a:avLst/>
          </a:prstGeom>
          <a:noFill/>
        </p:spPr>
        <p:txBody>
          <a:bodyPr wrap="square" rtlCol="0">
            <a:spAutoFit/>
          </a:bodyPr>
          <a:lstStyle/>
          <a:p>
            <a:r>
              <a:rPr lang="zh-CN" altLang="en-US" sz="1200">
                <a:highlight>
                  <a:srgbClr val="C0C0C0"/>
                </a:highlight>
              </a:rPr>
              <a:t>Avoid interference between features of different brain regions</a:t>
            </a:r>
            <a:endParaRPr lang="zh-CN" altLang="en-US" sz="1200">
              <a:highlight>
                <a:srgbClr val="C0C0C0"/>
              </a:highlight>
            </a:endParaRPr>
          </a:p>
        </p:txBody>
      </p:sp>
      <p:cxnSp>
        <p:nvCxnSpPr>
          <p:cNvPr id="138" name="直接箭头连接符 137"/>
          <p:cNvCxnSpPr/>
          <p:nvPr/>
        </p:nvCxnSpPr>
        <p:spPr>
          <a:xfrm flipH="1">
            <a:off x="6683058" y="1324293"/>
            <a:ext cx="6350" cy="964565"/>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cxnSp>
        <p:nvCxnSpPr>
          <p:cNvPr id="142" name="肘形连接符 141"/>
          <p:cNvCxnSpPr/>
          <p:nvPr/>
        </p:nvCxnSpPr>
        <p:spPr>
          <a:xfrm rot="10800000" flipV="1">
            <a:off x="6692900" y="5186409"/>
            <a:ext cx="1678940" cy="521970"/>
          </a:xfrm>
          <a:prstGeom prst="bentConnector3">
            <a:avLst>
              <a:gd name="adj1" fmla="val 75"/>
            </a:avLst>
          </a:prstGeom>
          <a:ln w="31750" cap="rnd">
            <a:solidFill>
              <a:prstClr val="black"/>
            </a:solidFill>
            <a:prstDash val="sysDot"/>
            <a:round/>
            <a:tailEnd type="arrow" w="med" len="med"/>
          </a:ln>
        </p:spPr>
        <p:style>
          <a:lnRef idx="0">
            <a:srgbClr val="FFFFFF"/>
          </a:lnRef>
          <a:fillRef idx="0">
            <a:srgbClr val="FFFFFF"/>
          </a:fillRef>
          <a:effectRef idx="0">
            <a:srgbClr val="FFFFFF"/>
          </a:effectRef>
          <a:fontRef idx="minor">
            <a:schemeClr val="tx1"/>
          </a:fontRef>
        </p:style>
      </p:cxnSp>
      <p:sp>
        <p:nvSpPr>
          <p:cNvPr id="144" name="文本框 143"/>
          <p:cNvSpPr txBox="1"/>
          <p:nvPr/>
        </p:nvSpPr>
        <p:spPr>
          <a:xfrm>
            <a:off x="6781165" y="5718357"/>
            <a:ext cx="3636010" cy="461665"/>
          </a:xfrm>
          <a:prstGeom prst="rect">
            <a:avLst/>
          </a:prstGeom>
          <a:noFill/>
        </p:spPr>
        <p:txBody>
          <a:bodyPr wrap="square" rtlCol="0">
            <a:spAutoFit/>
          </a:bodyPr>
          <a:lstStyle/>
          <a:p>
            <a:r>
              <a:rPr lang="zh-CN" altLang="en-US" sz="1200" dirty="0">
                <a:highlight>
                  <a:srgbClr val="C0C0C0"/>
                </a:highlight>
              </a:rPr>
              <a:t>How </a:t>
            </a:r>
            <a:r>
              <a:rPr lang="en-US" altLang="zh-CN" sz="1200" dirty="0">
                <a:highlight>
                  <a:srgbClr val="C0C0C0"/>
                </a:highlight>
              </a:rPr>
              <a:t>to</a:t>
            </a:r>
            <a:r>
              <a:rPr lang="zh-CN" altLang="en-US" sz="1200" dirty="0">
                <a:highlight>
                  <a:srgbClr val="C0C0C0"/>
                </a:highlight>
              </a:rPr>
              <a:t>utilize </a:t>
            </a:r>
            <a:r>
              <a:rPr lang="en-US" altLang="zh-CN" sz="1200" dirty="0">
                <a:highlight>
                  <a:srgbClr val="C0C0C0"/>
                </a:highlight>
              </a:rPr>
              <a:t>all sub features?(both inner and outer information)</a:t>
            </a:r>
            <a:endParaRPr lang="zh-CN" altLang="en-US" sz="1200" dirty="0">
              <a:highlight>
                <a:srgbClr val="C0C0C0"/>
              </a:highlight>
            </a:endParaRPr>
          </a:p>
        </p:txBody>
      </p:sp>
    </p:spTree>
  </p:cSld>
  <p:clrMapOvr>
    <a:masterClrMapping/>
  </p:clrMapOvr>
  <mc:AlternateContent xmlns:mc="http://schemas.openxmlformats.org/markup-compatibility/2006">
    <mc:Choice xmlns:p14="http://schemas.microsoft.com/office/powerpoint/2010/main" Requires="p14">
      <p:transition spd="med" p14:dur="700" advTm="1540">
        <p:fade/>
      </p:transition>
    </mc:Choice>
    <mc:Fallback>
      <p:transition spd="med" advTm="154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CPM: GAT Model</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3" name="矩形 11"/>
          <p:cNvSpPr/>
          <p:nvPr/>
        </p:nvSpPr>
        <p:spPr>
          <a:xfrm>
            <a:off x="454596" y="776534"/>
            <a:ext cx="11404681" cy="1415415"/>
          </a:xfrm>
          <a:prstGeom prst="rect">
            <a:avLst/>
          </a:prstGeom>
          <a:solidFill>
            <a:srgbClr val="F0F0F0"/>
          </a:solidFill>
          <a:ln w="38100">
            <a:noFill/>
          </a:ln>
        </p:spPr>
        <p:txBody>
          <a:bodyPr wrap="square" lIns="135000" tIns="81000" rIns="135000" bIns="135000" rtlCol="0" anchor="ctr" anchorCtr="0">
            <a:spAutoFit/>
          </a:bodyPr>
          <a:lstStyle/>
          <a:p>
            <a:pPr indent="0" defTabSz="685800">
              <a:lnSpc>
                <a:spcPct val="150000"/>
              </a:lnSpc>
              <a:buFont typeface="Wingdings" panose="05000000000000000000" pitchFamily="2" charset="2"/>
              <a:buNone/>
              <a:defRPr/>
            </a:pPr>
            <a:r>
              <a:rPr lang="en-US" altLang="zh-CN" sz="1600" b="1" dirty="0">
                <a:latin typeface="微软雅黑" panose="020B0503020204020204" pitchFamily="34" charset="-122"/>
                <a:ea typeface="微软雅黑" panose="020B0503020204020204" pitchFamily="34" charset="-122"/>
                <a:cs typeface="Calibri" panose="020F0502020204030204"/>
              </a:rPr>
              <a:t>Idea:</a:t>
            </a:r>
            <a:r>
              <a:rPr lang="en-US" altLang="zh-CN" sz="1600" dirty="0">
                <a:latin typeface="微软雅黑" panose="020B0503020204020204" pitchFamily="34" charset="-122"/>
                <a:ea typeface="微软雅黑" panose="020B0503020204020204" pitchFamily="34" charset="-122"/>
                <a:cs typeface="Calibri" panose="020F0502020204030204"/>
              </a:rPr>
              <a:t> </a:t>
            </a:r>
            <a:endParaRPr lang="en-US" altLang="zh-CN" sz="1600" dirty="0">
              <a:latin typeface="微软雅黑" panose="020B0503020204020204" pitchFamily="34" charset="-122"/>
              <a:ea typeface="微软雅黑" panose="020B0503020204020204" pitchFamily="34" charset="-122"/>
              <a:cs typeface="Calibri" panose="020F0502020204030204"/>
            </a:endParaRPr>
          </a:p>
          <a:p>
            <a:pPr marL="285750" indent="-285750" defTabSz="685800">
              <a:lnSpc>
                <a:spcPct val="150000"/>
              </a:lnSpc>
              <a:buFont typeface="Wingdings" panose="05000000000000000000" charset="0"/>
              <a:buChar char="Ø"/>
              <a:defRPr/>
            </a:pPr>
            <a:r>
              <a:rPr lang="en-US" altLang="zh-CN" sz="1200" dirty="0">
                <a:latin typeface="微软雅黑" panose="020B0503020204020204" pitchFamily="34" charset="-122"/>
                <a:ea typeface="微软雅黑" panose="020B0503020204020204" pitchFamily="34" charset="-122"/>
                <a:cs typeface="Calibri" panose="020F0502020204030204"/>
              </a:rPr>
              <a:t>GAT Model.</a:t>
            </a:r>
            <a:endParaRPr lang="en-US" altLang="zh-CN" sz="1200" dirty="0">
              <a:latin typeface="微软雅黑" panose="020B0503020204020204" pitchFamily="34" charset="-122"/>
              <a:ea typeface="微软雅黑" panose="020B0503020204020204" pitchFamily="34" charset="-122"/>
              <a:cs typeface="Calibri" panose="020F0502020204030204"/>
            </a:endParaRPr>
          </a:p>
          <a:p>
            <a:pPr marL="285750" indent="-285750" defTabSz="685800">
              <a:lnSpc>
                <a:spcPct val="150000"/>
              </a:lnSpc>
              <a:buFont typeface="Wingdings" panose="05000000000000000000" pitchFamily="2" charset="2"/>
              <a:buChar char="Ø"/>
              <a:defRPr/>
            </a:pPr>
            <a:r>
              <a:rPr lang="en-US" altLang="zh-CN" sz="1200" dirty="0">
                <a:latin typeface="微软雅黑" panose="020B0503020204020204" pitchFamily="34" charset="-122"/>
                <a:ea typeface="微软雅黑" panose="020B0503020204020204" pitchFamily="34" charset="-122"/>
                <a:cs typeface="Calibri" panose="020F0502020204030204"/>
              </a:rPr>
              <a:t>Treat each network as a node in the GAT, with inner sub-features as node features.</a:t>
            </a:r>
            <a:endParaRPr lang="en-US" altLang="zh-CN" sz="1200" dirty="0">
              <a:latin typeface="微软雅黑" panose="020B0503020204020204" pitchFamily="34" charset="-122"/>
              <a:ea typeface="微软雅黑" panose="020B0503020204020204" pitchFamily="34" charset="-122"/>
              <a:cs typeface="Calibri" panose="020F0502020204030204"/>
            </a:endParaRPr>
          </a:p>
          <a:p>
            <a:pPr marL="285750" indent="-285750" defTabSz="685800">
              <a:lnSpc>
                <a:spcPct val="150000"/>
              </a:lnSpc>
              <a:buFont typeface="Wingdings" panose="05000000000000000000" pitchFamily="2" charset="2"/>
              <a:buChar char="Ø"/>
              <a:defRPr/>
            </a:pPr>
            <a:r>
              <a:rPr lang="en-US" altLang="zh-CN" sz="1200" dirty="0">
                <a:latin typeface="微软雅黑" panose="020B0503020204020204" pitchFamily="34" charset="-122"/>
                <a:ea typeface="微软雅黑" panose="020B0503020204020204" pitchFamily="34" charset="-122"/>
                <a:cs typeface="Calibri" panose="020F0502020204030204"/>
              </a:rPr>
              <a:t>Treat the connections between networks as edges, with outer sub-features as edge features.</a:t>
            </a:r>
            <a:endParaRPr lang="en-US" altLang="zh-CN" sz="1200" dirty="0">
              <a:latin typeface="微软雅黑" panose="020B0503020204020204" pitchFamily="34" charset="-122"/>
              <a:ea typeface="微软雅黑" panose="020B0503020204020204" pitchFamily="34" charset="-122"/>
              <a:cs typeface="Calibri" panose="020F0502020204030204"/>
            </a:endParaRPr>
          </a:p>
        </p:txBody>
      </p:sp>
      <p:grpSp>
        <p:nvGrpSpPr>
          <p:cNvPr id="5" name="组合 4"/>
          <p:cNvGrpSpPr/>
          <p:nvPr/>
        </p:nvGrpSpPr>
        <p:grpSpPr>
          <a:xfrm>
            <a:off x="617220" y="2314575"/>
            <a:ext cx="2616200" cy="1586230"/>
            <a:chOff x="716" y="3645"/>
            <a:chExt cx="4120" cy="2498"/>
          </a:xfrm>
        </p:grpSpPr>
        <p:grpSp>
          <p:nvGrpSpPr>
            <p:cNvPr id="125" name="组合 124"/>
            <p:cNvGrpSpPr/>
            <p:nvPr/>
          </p:nvGrpSpPr>
          <p:grpSpPr>
            <a:xfrm>
              <a:off x="716" y="3645"/>
              <a:ext cx="4121" cy="2499"/>
              <a:chOff x="918" y="6652"/>
              <a:chExt cx="4121" cy="2523"/>
            </a:xfrm>
          </p:grpSpPr>
          <p:sp>
            <p:nvSpPr>
              <p:cNvPr id="105" name="矩形 104"/>
              <p:cNvSpPr/>
              <p:nvPr/>
            </p:nvSpPr>
            <p:spPr>
              <a:xfrm>
                <a:off x="918" y="6652"/>
                <a:ext cx="4069" cy="2523"/>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sp>
            <p:nvSpPr>
              <p:cNvPr id="107" name="文本框 106"/>
              <p:cNvSpPr txBox="1"/>
              <p:nvPr/>
            </p:nvSpPr>
            <p:spPr>
              <a:xfrm>
                <a:off x="1001" y="6819"/>
                <a:ext cx="4038" cy="438"/>
              </a:xfrm>
              <a:prstGeom prst="rect">
                <a:avLst/>
              </a:prstGeom>
              <a:noFill/>
            </p:spPr>
            <p:txBody>
              <a:bodyPr wrap="square" rtlCol="0">
                <a:spAutoFit/>
              </a:bodyPr>
              <a:lstStyle/>
              <a:p>
                <a:pPr algn="ctr"/>
                <a:r>
                  <a:rPr lang="en-US" altLang="zh-CN" sz="1200" dirty="0"/>
                  <a:t>Weighted train&amp;test datasets</a:t>
                </a:r>
                <a:endParaRPr lang="en-US" altLang="zh-CN" sz="1200" dirty="0"/>
              </a:p>
            </p:txBody>
          </p:sp>
        </p:grpSp>
        <p:pic>
          <p:nvPicPr>
            <p:cNvPr id="4" name="图片 3"/>
            <p:cNvPicPr>
              <a:picLocks noChangeAspect="1"/>
            </p:cNvPicPr>
            <p:nvPr/>
          </p:nvPicPr>
          <p:blipFill>
            <a:blip r:embed="rId1"/>
            <a:stretch>
              <a:fillRect/>
            </a:stretch>
          </p:blipFill>
          <p:spPr>
            <a:xfrm>
              <a:off x="799" y="4244"/>
              <a:ext cx="3874" cy="1791"/>
            </a:xfrm>
            <a:prstGeom prst="rect">
              <a:avLst/>
            </a:prstGeom>
          </p:spPr>
        </p:pic>
      </p:grpSp>
      <p:cxnSp>
        <p:nvCxnSpPr>
          <p:cNvPr id="62" name="直接箭头连接符 61"/>
          <p:cNvCxnSpPr/>
          <p:nvPr/>
        </p:nvCxnSpPr>
        <p:spPr>
          <a:xfrm flipV="1">
            <a:off x="3201035" y="3105150"/>
            <a:ext cx="1043305" cy="5715"/>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cxnSp>
        <p:nvCxnSpPr>
          <p:cNvPr id="70" name="直接箭头连接符 69"/>
          <p:cNvCxnSpPr/>
          <p:nvPr/>
        </p:nvCxnSpPr>
        <p:spPr>
          <a:xfrm flipV="1">
            <a:off x="3916045" y="5062220"/>
            <a:ext cx="325755" cy="508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graphicFrame>
        <p:nvGraphicFramePr>
          <p:cNvPr id="75" name="表格 74"/>
          <p:cNvGraphicFramePr/>
          <p:nvPr>
            <p:custDataLst>
              <p:tags r:id="rId2"/>
            </p:custDataLst>
          </p:nvPr>
        </p:nvGraphicFramePr>
        <p:xfrm>
          <a:off x="617855" y="4023995"/>
          <a:ext cx="3295650" cy="2080065"/>
        </p:xfrm>
        <a:graphic>
          <a:graphicData uri="http://schemas.openxmlformats.org/drawingml/2006/table">
            <a:tbl>
              <a:tblPr/>
              <a:tblGrid>
                <a:gridCol w="876300"/>
                <a:gridCol w="1047750"/>
                <a:gridCol w="685800"/>
                <a:gridCol w="685800"/>
              </a:tblGrid>
              <a:tr h="210185">
                <a:tc gridSpan="4">
                  <a:txBody>
                    <a:bodyPr/>
                    <a:lstStyle/>
                    <a:p>
                      <a:pPr algn="ctr" fontAlgn="b">
                        <a:lnSpc>
                          <a:spcPct val="110000"/>
                        </a:lnSpc>
                      </a:pPr>
                      <a:r>
                        <a:rPr lang="en-US" altLang="zh-CN" sz="1200" b="0" i="0" dirty="0">
                          <a:solidFill>
                            <a:srgbClr val="000000"/>
                          </a:solidFill>
                          <a:latin typeface="宋体" panose="02010600030101010101" pitchFamily="2" charset="-122"/>
                          <a:ea typeface="宋体" panose="02010600030101010101" pitchFamily="2" charset="-122"/>
                        </a:rPr>
                        <a:t>Hyperparameters</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80975">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Epochs</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3">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70</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80975">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Batch_size</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3">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32</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80975">
                <a:tc rowSpan="5">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Optimizer</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lr</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2">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0.001</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8097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weight_decay</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2">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1e-4</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8097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lr_scheduler</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mode</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min</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097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factor</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0.5</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097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patience</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20</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0">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Metrics</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3">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R</a:t>
                      </a:r>
                      <a:r>
                        <a:rPr lang="en-US" altLang="zh-CN" sz="1200" b="0" i="0" baseline="30000" dirty="0">
                          <a:solidFill>
                            <a:srgbClr val="000000"/>
                          </a:solidFill>
                          <a:latin typeface="宋体" panose="02010600030101010101" pitchFamily="2" charset="-122"/>
                          <a:ea typeface="宋体" panose="02010600030101010101" pitchFamily="2" charset="-122"/>
                        </a:rPr>
                        <a:t>2 </a:t>
                      </a:r>
                      <a:r>
                        <a:rPr lang="en-US" altLang="zh-CN" sz="1200" b="0" i="0" dirty="0">
                          <a:solidFill>
                            <a:srgbClr val="000000"/>
                          </a:solidFill>
                          <a:latin typeface="宋体" panose="02010600030101010101" pitchFamily="2" charset="-122"/>
                          <a:ea typeface="宋体" panose="02010600030101010101" pitchFamily="2" charset="-122"/>
                        </a:rPr>
                        <a:t>&amp; MSE</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80975">
                <a:tc>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Early_stop</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3">
                  <a:txBody>
                    <a:bodyPr/>
                    <a:lstStyle/>
                    <a:p>
                      <a:pPr algn="ctr" fontAlgn="ctr">
                        <a:lnSpc>
                          <a:spcPct val="110000"/>
                        </a:lnSpc>
                      </a:pPr>
                      <a:r>
                        <a:rPr lang="en-US" altLang="zh-CN" sz="1200" b="0" i="0" dirty="0">
                          <a:solidFill>
                            <a:srgbClr val="000000"/>
                          </a:solidFill>
                          <a:latin typeface="宋体" panose="02010600030101010101" pitchFamily="2" charset="-122"/>
                          <a:ea typeface="宋体" panose="02010600030101010101" pitchFamily="2" charset="-122"/>
                        </a:rPr>
                        <a:t>70</a:t>
                      </a:r>
                      <a:endParaRPr lang="en-US" altLang="zh-CN" sz="1200" b="0" i="0" dirty="0">
                        <a:solidFill>
                          <a:srgbClr val="000000"/>
                        </a:solidFill>
                        <a:latin typeface="宋体" panose="02010600030101010101" pitchFamily="2" charset="-122"/>
                        <a:ea typeface="宋体" panose="02010600030101010101" pitchFamily="2" charset="-122"/>
                      </a:endParaRPr>
                    </a:p>
                  </a:txBody>
                  <a:tcPr marL="9842" marR="9842" marT="9842"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bl>
          </a:graphicData>
        </a:graphic>
      </p:graphicFrame>
      <p:cxnSp>
        <p:nvCxnSpPr>
          <p:cNvPr id="76" name="肘形连接符 75"/>
          <p:cNvCxnSpPr>
            <a:stCxn id="65" idx="3"/>
            <a:endCxn id="79" idx="1"/>
          </p:cNvCxnSpPr>
          <p:nvPr/>
        </p:nvCxnSpPr>
        <p:spPr>
          <a:xfrm flipV="1">
            <a:off x="8120380" y="3469640"/>
            <a:ext cx="888365" cy="1024890"/>
          </a:xfrm>
          <a:prstGeom prst="bentConnector3">
            <a:avLst>
              <a:gd name="adj1" fmla="val 50036"/>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sp>
        <p:nvSpPr>
          <p:cNvPr id="79" name="矩形 78"/>
          <p:cNvSpPr/>
          <p:nvPr/>
        </p:nvSpPr>
        <p:spPr>
          <a:xfrm>
            <a:off x="9008745" y="2337435"/>
            <a:ext cx="2583815" cy="2264410"/>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sp>
        <p:nvSpPr>
          <p:cNvPr id="80" name="文本框 79"/>
          <p:cNvSpPr txBox="1"/>
          <p:nvPr/>
        </p:nvSpPr>
        <p:spPr>
          <a:xfrm>
            <a:off x="8970645" y="5156200"/>
            <a:ext cx="2564130" cy="829945"/>
          </a:xfrm>
          <a:prstGeom prst="rect">
            <a:avLst/>
          </a:prstGeom>
          <a:noFill/>
        </p:spPr>
        <p:txBody>
          <a:bodyPr wrap="square" rtlCol="0">
            <a:spAutoFit/>
          </a:bodyPr>
          <a:lstStyle/>
          <a:p>
            <a:pPr algn="ctr"/>
            <a:r>
              <a:rPr lang="en-US" altLang="zh-CN" sz="1200" dirty="0"/>
              <a:t>Extract the top 10% important features and find their corresponding networks using the </a:t>
            </a:r>
            <a:r>
              <a:rPr lang="en-US" altLang="zh-CN" sz="1200" b="1" dirty="0">
                <a:solidFill>
                  <a:srgbClr val="FF0000"/>
                </a:solidFill>
              </a:rPr>
              <a:t>Features Mask</a:t>
            </a:r>
            <a:endParaRPr lang="en-US" altLang="zh-CN" sz="1200" b="1" dirty="0">
              <a:solidFill>
                <a:srgbClr val="FF0000"/>
              </a:solidFill>
            </a:endParaRPr>
          </a:p>
        </p:txBody>
      </p:sp>
      <p:grpSp>
        <p:nvGrpSpPr>
          <p:cNvPr id="88" name="组合 87"/>
          <p:cNvGrpSpPr/>
          <p:nvPr/>
        </p:nvGrpSpPr>
        <p:grpSpPr>
          <a:xfrm>
            <a:off x="4241800" y="2314575"/>
            <a:ext cx="3928745" cy="4359275"/>
            <a:chOff x="6428" y="3645"/>
            <a:chExt cx="6187" cy="6865"/>
          </a:xfrm>
        </p:grpSpPr>
        <p:sp>
          <p:nvSpPr>
            <p:cNvPr id="8" name="文本框 7"/>
            <p:cNvSpPr txBox="1"/>
            <p:nvPr/>
          </p:nvSpPr>
          <p:spPr>
            <a:xfrm>
              <a:off x="7421" y="3771"/>
              <a:ext cx="4289" cy="483"/>
            </a:xfrm>
            <a:prstGeom prst="rect">
              <a:avLst/>
            </a:prstGeom>
            <a:noFill/>
          </p:spPr>
          <p:txBody>
            <a:bodyPr wrap="square" rtlCol="0">
              <a:spAutoFit/>
            </a:bodyPr>
            <a:lstStyle/>
            <a:p>
              <a:pPr algn="ctr"/>
              <a:r>
                <a:rPr lang="en-US" altLang="zh-CN" sz="1400" b="1" dirty="0"/>
                <a:t>Graph Attention Network</a:t>
              </a:r>
              <a:endParaRPr lang="en-US" altLang="zh-CN" sz="1400" b="1" dirty="0"/>
            </a:p>
          </p:txBody>
        </p:sp>
        <p:grpSp>
          <p:nvGrpSpPr>
            <p:cNvPr id="28" name="组合 27"/>
            <p:cNvGrpSpPr/>
            <p:nvPr/>
          </p:nvGrpSpPr>
          <p:grpSpPr>
            <a:xfrm>
              <a:off x="7131" y="7055"/>
              <a:ext cx="3146" cy="715"/>
              <a:chOff x="10966" y="4230"/>
              <a:chExt cx="3146" cy="679"/>
            </a:xfrm>
          </p:grpSpPr>
          <p:grpSp>
            <p:nvGrpSpPr>
              <p:cNvPr id="17" name="组合 16"/>
              <p:cNvGrpSpPr/>
              <p:nvPr/>
            </p:nvGrpSpPr>
            <p:grpSpPr>
              <a:xfrm>
                <a:off x="10966" y="4230"/>
                <a:ext cx="2495" cy="679"/>
                <a:chOff x="10965" y="4230"/>
                <a:chExt cx="2495" cy="679"/>
              </a:xfrm>
            </p:grpSpPr>
            <p:sp>
              <p:nvSpPr>
                <p:cNvPr id="11" name="圆角矩形 10"/>
                <p:cNvSpPr/>
                <p:nvPr/>
              </p:nvSpPr>
              <p:spPr>
                <a:xfrm>
                  <a:off x="10965" y="4230"/>
                  <a:ext cx="2295" cy="480"/>
                </a:xfrm>
                <a:prstGeom prst="roundRect">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200" dirty="0"/>
                    <a:t>GAT Conv</a:t>
                  </a:r>
                  <a:endParaRPr lang="en-US" altLang="zh-CN" sz="1200" dirty="0"/>
                </a:p>
              </p:txBody>
            </p:sp>
            <p:sp>
              <p:nvSpPr>
                <p:cNvPr id="12" name="圆角矩形 11"/>
                <p:cNvSpPr/>
                <p:nvPr/>
              </p:nvSpPr>
              <p:spPr>
                <a:xfrm>
                  <a:off x="11165" y="4429"/>
                  <a:ext cx="2295" cy="480"/>
                </a:xfrm>
                <a:prstGeom prst="roundRect">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200" dirty="0"/>
                    <a:t>GAT Conv</a:t>
                  </a:r>
                  <a:endParaRPr lang="en-US" altLang="zh-CN" sz="1200" dirty="0"/>
                </a:p>
              </p:txBody>
            </p:sp>
          </p:grpSp>
          <p:sp>
            <p:nvSpPr>
              <p:cNvPr id="19" name="文本框 18"/>
              <p:cNvSpPr txBox="1"/>
              <p:nvPr/>
            </p:nvSpPr>
            <p:spPr>
              <a:xfrm>
                <a:off x="13425" y="4427"/>
                <a:ext cx="687" cy="459"/>
              </a:xfrm>
              <a:prstGeom prst="rect">
                <a:avLst/>
              </a:prstGeom>
              <a:noFill/>
            </p:spPr>
            <p:txBody>
              <a:bodyPr wrap="square" rtlCol="0">
                <a:spAutoFit/>
              </a:bodyPr>
              <a:lstStyle/>
              <a:p>
                <a:r>
                  <a:rPr lang="en-US" altLang="zh-CN" sz="1400" dirty="0"/>
                  <a:t>×6</a:t>
                </a:r>
                <a:endParaRPr lang="en-US" altLang="zh-CN" sz="1400" dirty="0"/>
              </a:p>
            </p:txBody>
          </p:sp>
        </p:grpSp>
        <p:sp>
          <p:nvSpPr>
            <p:cNvPr id="21" name="圆角矩形 20"/>
            <p:cNvSpPr/>
            <p:nvPr/>
          </p:nvSpPr>
          <p:spPr>
            <a:xfrm>
              <a:off x="7295" y="8977"/>
              <a:ext cx="2295" cy="506"/>
            </a:xfrm>
            <a:prstGeom prst="roundRect">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200" dirty="0"/>
                <a:t>Average pooling</a:t>
              </a:r>
              <a:endParaRPr lang="en-US" altLang="zh-CN" sz="1200" dirty="0"/>
            </a:p>
          </p:txBody>
        </p:sp>
        <p:sp>
          <p:nvSpPr>
            <p:cNvPr id="22" name="圆角矩形 21"/>
            <p:cNvSpPr/>
            <p:nvPr/>
          </p:nvSpPr>
          <p:spPr>
            <a:xfrm>
              <a:off x="7329" y="8119"/>
              <a:ext cx="2295" cy="506"/>
            </a:xfrm>
            <a:prstGeom prst="roundRect">
              <a:avLst/>
            </a:prstGeom>
          </p:spPr>
          <p:style>
            <a:lnRef idx="0">
              <a:srgbClr val="FFFFFF"/>
            </a:lnRef>
            <a:fillRef idx="2">
              <a:schemeClr val="accent1"/>
            </a:fillRef>
            <a:effectRef idx="0">
              <a:srgbClr val="FFFFFF"/>
            </a:effectRef>
            <a:fontRef idx="minor">
              <a:schemeClr val="lt1"/>
            </a:fontRef>
          </p:style>
          <p:txBody>
            <a:bodyPr rtlCol="0" anchor="ctr"/>
            <a:lstStyle/>
            <a:p>
              <a:pPr algn="ctr"/>
              <a:r>
                <a:rPr lang="en-US" altLang="zh-CN" sz="1200" dirty="0">
                  <a:sym typeface="+mn-ea"/>
                </a:rPr>
                <a:t>GAT Output</a:t>
              </a:r>
              <a:endParaRPr lang="en-US" altLang="zh-CN" sz="1200" dirty="0"/>
            </a:p>
          </p:txBody>
        </p:sp>
        <p:sp>
          <p:nvSpPr>
            <p:cNvPr id="25" name="圆角矩形 24"/>
            <p:cNvSpPr/>
            <p:nvPr/>
          </p:nvSpPr>
          <p:spPr>
            <a:xfrm>
              <a:off x="7329" y="9834"/>
              <a:ext cx="2295" cy="506"/>
            </a:xfrm>
            <a:prstGeom prst="roundRect">
              <a:avLst/>
            </a:prstGeom>
          </p:spPr>
          <p:style>
            <a:lnRef idx="0">
              <a:srgbClr val="FFFFFF"/>
            </a:lnRef>
            <a:fillRef idx="2">
              <a:schemeClr val="accent6"/>
            </a:fillRef>
            <a:effectRef idx="0">
              <a:srgbClr val="FFFFFF"/>
            </a:effectRef>
            <a:fontRef idx="minor">
              <a:schemeClr val="lt1"/>
            </a:fontRef>
          </p:style>
          <p:txBody>
            <a:bodyPr rtlCol="0" anchor="ctr"/>
            <a:lstStyle/>
            <a:p>
              <a:pPr algn="ctr"/>
              <a:r>
                <a:rPr lang="en-US" altLang="zh-CN" sz="1200" dirty="0"/>
                <a:t>Output</a:t>
              </a:r>
              <a:endParaRPr lang="en-US" altLang="zh-CN" sz="1200" dirty="0"/>
            </a:p>
          </p:txBody>
        </p:sp>
        <p:sp>
          <p:nvSpPr>
            <p:cNvPr id="27" name="圆角矩形 26"/>
            <p:cNvSpPr/>
            <p:nvPr/>
          </p:nvSpPr>
          <p:spPr>
            <a:xfrm>
              <a:off x="7330" y="5296"/>
              <a:ext cx="2295" cy="506"/>
            </a:xfrm>
            <a:prstGeom prst="roundRect">
              <a:avLst/>
            </a:prstGeom>
          </p:spPr>
          <p:style>
            <a:lnRef idx="0">
              <a:srgbClr val="FFFFFF"/>
            </a:lnRef>
            <a:fillRef idx="2">
              <a:schemeClr val="accent6"/>
            </a:fillRef>
            <a:effectRef idx="0">
              <a:srgbClr val="FFFFFF"/>
            </a:effectRef>
            <a:fontRef idx="minor">
              <a:schemeClr val="lt1"/>
            </a:fontRef>
          </p:style>
          <p:txBody>
            <a:bodyPr rtlCol="0" anchor="ctr"/>
            <a:lstStyle/>
            <a:p>
              <a:pPr algn="ctr"/>
              <a:r>
                <a:rPr lang="en-US" altLang="zh-CN" sz="1200" dirty="0"/>
                <a:t>Input</a:t>
              </a:r>
              <a:endParaRPr lang="en-US" altLang="zh-CN" sz="1200" dirty="0"/>
            </a:p>
          </p:txBody>
        </p:sp>
        <p:cxnSp>
          <p:nvCxnSpPr>
            <p:cNvPr id="38" name="直接箭头连接符 37"/>
            <p:cNvCxnSpPr/>
            <p:nvPr/>
          </p:nvCxnSpPr>
          <p:spPr>
            <a:xfrm flipH="1">
              <a:off x="8476" y="5802"/>
              <a:ext cx="2" cy="377"/>
            </a:xfrm>
            <a:prstGeom prst="straightConnector1">
              <a:avLst/>
            </a:prstGeom>
            <a:ln>
              <a:tailEnd type="arrow" w="med" len="med"/>
            </a:ln>
          </p:spPr>
          <p:style>
            <a:lnRef idx="3">
              <a:schemeClr val="accent5"/>
            </a:lnRef>
            <a:fillRef idx="0">
              <a:srgbClr val="FFFFFF"/>
            </a:fillRef>
            <a:effectRef idx="0">
              <a:srgbClr val="FFFFFF"/>
            </a:effectRef>
            <a:fontRef idx="minor">
              <a:schemeClr val="tx1"/>
            </a:fontRef>
          </p:style>
        </p:cxnSp>
        <p:cxnSp>
          <p:nvCxnSpPr>
            <p:cNvPr id="39" name="直接箭头连接符 38"/>
            <p:cNvCxnSpPr/>
            <p:nvPr/>
          </p:nvCxnSpPr>
          <p:spPr>
            <a:xfrm flipH="1">
              <a:off x="8477" y="7771"/>
              <a:ext cx="3" cy="349"/>
            </a:xfrm>
            <a:prstGeom prst="straightConnector1">
              <a:avLst/>
            </a:prstGeom>
            <a:ln>
              <a:tailEnd type="arrow" w="med" len="med"/>
            </a:ln>
          </p:spPr>
          <p:style>
            <a:lnRef idx="3">
              <a:schemeClr val="accent5"/>
            </a:lnRef>
            <a:fillRef idx="0">
              <a:srgbClr val="FFFFFF"/>
            </a:fillRef>
            <a:effectRef idx="0">
              <a:srgbClr val="FFFFFF"/>
            </a:effectRef>
            <a:fontRef idx="minor">
              <a:schemeClr val="tx1"/>
            </a:fontRef>
          </p:style>
        </p:cxnSp>
        <p:cxnSp>
          <p:nvCxnSpPr>
            <p:cNvPr id="40" name="直接箭头连接符 39"/>
            <p:cNvCxnSpPr/>
            <p:nvPr/>
          </p:nvCxnSpPr>
          <p:spPr>
            <a:xfrm flipH="1">
              <a:off x="8480" y="8625"/>
              <a:ext cx="3" cy="349"/>
            </a:xfrm>
            <a:prstGeom prst="straightConnector1">
              <a:avLst/>
            </a:prstGeom>
            <a:ln>
              <a:tailEnd type="arrow" w="med" len="med"/>
            </a:ln>
          </p:spPr>
          <p:style>
            <a:lnRef idx="3">
              <a:schemeClr val="accent5"/>
            </a:lnRef>
            <a:fillRef idx="0">
              <a:srgbClr val="FFFFFF"/>
            </a:fillRef>
            <a:effectRef idx="0">
              <a:srgbClr val="FFFFFF"/>
            </a:effectRef>
            <a:fontRef idx="minor">
              <a:schemeClr val="tx1"/>
            </a:fontRef>
          </p:style>
        </p:cxnSp>
        <p:cxnSp>
          <p:nvCxnSpPr>
            <p:cNvPr id="41" name="直接箭头连接符 40"/>
            <p:cNvCxnSpPr/>
            <p:nvPr/>
          </p:nvCxnSpPr>
          <p:spPr>
            <a:xfrm flipH="1">
              <a:off x="8483" y="9486"/>
              <a:ext cx="3" cy="349"/>
            </a:xfrm>
            <a:prstGeom prst="straightConnector1">
              <a:avLst/>
            </a:prstGeom>
            <a:ln>
              <a:tailEnd type="arrow" w="med" len="med"/>
            </a:ln>
          </p:spPr>
          <p:style>
            <a:lnRef idx="3">
              <a:schemeClr val="accent5"/>
            </a:lnRef>
            <a:fillRef idx="0">
              <a:srgbClr val="FFFFFF"/>
            </a:fillRef>
            <a:effectRef idx="0">
              <a:srgbClr val="FFFFFF"/>
            </a:effectRef>
            <a:fontRef idx="minor">
              <a:schemeClr val="tx1"/>
            </a:fontRef>
          </p:style>
        </p:cxnSp>
        <p:sp>
          <p:nvSpPr>
            <p:cNvPr id="47" name="文本框 46"/>
            <p:cNvSpPr txBox="1"/>
            <p:nvPr/>
          </p:nvSpPr>
          <p:spPr>
            <a:xfrm>
              <a:off x="9626" y="8119"/>
              <a:ext cx="687" cy="484"/>
            </a:xfrm>
            <a:prstGeom prst="rect">
              <a:avLst/>
            </a:prstGeom>
            <a:noFill/>
          </p:spPr>
          <p:txBody>
            <a:bodyPr wrap="square" rtlCol="0">
              <a:spAutoFit/>
            </a:bodyPr>
            <a:lstStyle/>
            <a:p>
              <a:r>
                <a:rPr lang="en-US" altLang="zh-CN" sz="1400" dirty="0"/>
                <a:t>×1</a:t>
              </a:r>
              <a:endParaRPr lang="en-US" altLang="zh-CN" sz="1400" dirty="0"/>
            </a:p>
          </p:txBody>
        </p:sp>
        <p:sp>
          <p:nvSpPr>
            <p:cNvPr id="48" name="圆角矩形 47"/>
            <p:cNvSpPr>
              <a:spLocks noChangeAspect="1"/>
            </p:cNvSpPr>
            <p:nvPr/>
          </p:nvSpPr>
          <p:spPr>
            <a:xfrm>
              <a:off x="6611" y="4403"/>
              <a:ext cx="1785" cy="318"/>
            </a:xfrm>
            <a:prstGeom prst="roundRect">
              <a:avLst/>
            </a:prstGeom>
          </p:spPr>
          <p:style>
            <a:lnRef idx="0">
              <a:srgbClr val="FFFFFF"/>
            </a:lnRef>
            <a:fillRef idx="2">
              <a:schemeClr val="accent6"/>
            </a:fillRef>
            <a:effectRef idx="0">
              <a:srgbClr val="FFFFFF"/>
            </a:effectRef>
            <a:fontRef idx="minor">
              <a:schemeClr val="lt1"/>
            </a:fontRef>
          </p:style>
          <p:txBody>
            <a:bodyPr rtlCol="0" anchor="ctr"/>
            <a:lstStyle/>
            <a:p>
              <a:pPr algn="ctr"/>
              <a:r>
                <a:rPr lang="en-US" altLang="zh-CN" sz="1000" dirty="0"/>
                <a:t>Node Features</a:t>
              </a:r>
              <a:endParaRPr lang="en-US" altLang="zh-CN" sz="1000" dirty="0"/>
            </a:p>
          </p:txBody>
        </p:sp>
        <p:sp>
          <p:nvSpPr>
            <p:cNvPr id="49" name="圆角矩形 48"/>
            <p:cNvSpPr>
              <a:spLocks noChangeAspect="1"/>
            </p:cNvSpPr>
            <p:nvPr/>
          </p:nvSpPr>
          <p:spPr>
            <a:xfrm>
              <a:off x="8587" y="4405"/>
              <a:ext cx="1786" cy="317"/>
            </a:xfrm>
            <a:prstGeom prst="roundRect">
              <a:avLst/>
            </a:prstGeom>
          </p:spPr>
          <p:style>
            <a:lnRef idx="0">
              <a:srgbClr val="FFFFFF"/>
            </a:lnRef>
            <a:fillRef idx="2">
              <a:schemeClr val="accent6"/>
            </a:fillRef>
            <a:effectRef idx="0">
              <a:srgbClr val="FFFFFF"/>
            </a:effectRef>
            <a:fontRef idx="minor">
              <a:schemeClr val="lt1"/>
            </a:fontRef>
          </p:style>
          <p:txBody>
            <a:bodyPr rtlCol="0" anchor="ctr"/>
            <a:lstStyle/>
            <a:p>
              <a:pPr algn="ctr"/>
              <a:r>
                <a:rPr lang="en-US" altLang="zh-CN" sz="1000" dirty="0"/>
                <a:t>Edge Features</a:t>
              </a:r>
              <a:endParaRPr lang="en-US" altLang="zh-CN" sz="1000" dirty="0"/>
            </a:p>
          </p:txBody>
        </p:sp>
        <p:cxnSp>
          <p:nvCxnSpPr>
            <p:cNvPr id="50" name="肘形连接符 49"/>
            <p:cNvCxnSpPr>
              <a:stCxn id="48" idx="2"/>
              <a:endCxn id="27" idx="0"/>
            </p:cNvCxnSpPr>
            <p:nvPr/>
          </p:nvCxnSpPr>
          <p:spPr>
            <a:xfrm rot="5400000" flipV="1">
              <a:off x="7703" y="4522"/>
              <a:ext cx="575" cy="974"/>
            </a:xfrm>
            <a:prstGeom prst="bentConnector3">
              <a:avLst>
                <a:gd name="adj1" fmla="val 50000"/>
              </a:avLst>
            </a:prstGeom>
            <a:ln>
              <a:tailEnd type="arrow" w="med" len="med"/>
            </a:ln>
          </p:spPr>
          <p:style>
            <a:lnRef idx="3">
              <a:schemeClr val="accent5"/>
            </a:lnRef>
            <a:fillRef idx="0">
              <a:srgbClr val="FFFFFF"/>
            </a:fillRef>
            <a:effectRef idx="0">
              <a:srgbClr val="FFFFFF"/>
            </a:effectRef>
            <a:fontRef idx="minor">
              <a:schemeClr val="tx1"/>
            </a:fontRef>
          </p:style>
        </p:cxnSp>
        <p:cxnSp>
          <p:nvCxnSpPr>
            <p:cNvPr id="51" name="肘形连接符 50"/>
            <p:cNvCxnSpPr/>
            <p:nvPr/>
          </p:nvCxnSpPr>
          <p:spPr>
            <a:xfrm rot="5400000">
              <a:off x="8691" y="4508"/>
              <a:ext cx="575" cy="1002"/>
            </a:xfrm>
            <a:prstGeom prst="bentConnector3">
              <a:avLst>
                <a:gd name="adj1" fmla="val 50000"/>
              </a:avLst>
            </a:prstGeom>
            <a:ln>
              <a:tailEnd type="arrow" w="med" len="med"/>
            </a:ln>
          </p:spPr>
          <p:style>
            <a:lnRef idx="3">
              <a:schemeClr val="accent5"/>
            </a:lnRef>
            <a:fillRef idx="0">
              <a:srgbClr val="FFFFFF"/>
            </a:fillRef>
            <a:effectRef idx="0">
              <a:srgbClr val="FFFFFF"/>
            </a:effectRef>
            <a:fontRef idx="minor">
              <a:schemeClr val="tx1"/>
            </a:fontRef>
          </p:style>
        </p:cxnSp>
        <p:grpSp>
          <p:nvGrpSpPr>
            <p:cNvPr id="55" name="组合 54"/>
            <p:cNvGrpSpPr/>
            <p:nvPr/>
          </p:nvGrpSpPr>
          <p:grpSpPr>
            <a:xfrm>
              <a:off x="10889" y="6456"/>
              <a:ext cx="1726" cy="1359"/>
              <a:chOff x="15191" y="5516"/>
              <a:chExt cx="1726" cy="1290"/>
            </a:xfrm>
          </p:grpSpPr>
          <p:sp>
            <p:nvSpPr>
              <p:cNvPr id="52" name="线形标注 2(带强调线) 51"/>
              <p:cNvSpPr/>
              <p:nvPr/>
            </p:nvSpPr>
            <p:spPr>
              <a:xfrm>
                <a:off x="15276" y="5809"/>
                <a:ext cx="1641" cy="913"/>
              </a:xfrm>
              <a:prstGeom prst="accentCallout2">
                <a:avLst>
                  <a:gd name="adj1" fmla="val 18750"/>
                  <a:gd name="adj2" fmla="val -8333"/>
                  <a:gd name="adj3" fmla="val 18750"/>
                  <a:gd name="adj4" fmla="val -16667"/>
                  <a:gd name="adj5" fmla="val 77984"/>
                  <a:gd name="adj6" fmla="val -48507"/>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4" name="文本框 53"/>
              <p:cNvSpPr txBox="1"/>
              <p:nvPr/>
            </p:nvSpPr>
            <p:spPr>
              <a:xfrm>
                <a:off x="15191" y="5516"/>
                <a:ext cx="1495" cy="1290"/>
              </a:xfrm>
              <a:prstGeom prst="rect">
                <a:avLst/>
              </a:prstGeom>
              <a:noFill/>
            </p:spPr>
            <p:txBody>
              <a:bodyPr wrap="square" rtlCol="0">
                <a:spAutoFit/>
              </a:bodyPr>
              <a:lstStyle/>
              <a:p>
                <a:pPr>
                  <a:lnSpc>
                    <a:spcPct val="120000"/>
                  </a:lnSpc>
                </a:pPr>
                <a:r>
                  <a:rPr lang="en-US" altLang="zh-CN" sz="600" dirty="0">
                    <a:solidFill>
                      <a:schemeClr val="bg2">
                        <a:lumMod val="50000"/>
                      </a:schemeClr>
                    </a:solidFill>
                    <a:sym typeface="+mn-ea"/>
                  </a:rPr>
                  <a:t>heads=8</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dropout=0.5</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concat=True</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negative_slope=0.2</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add_self_loops=True</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bias=True</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residual=True</a:t>
                </a:r>
                <a:endParaRPr lang="en-US" altLang="zh-CN" sz="600" dirty="0">
                  <a:solidFill>
                    <a:schemeClr val="bg2">
                      <a:lumMod val="50000"/>
                    </a:schemeClr>
                  </a:solidFill>
                </a:endParaRPr>
              </a:p>
            </p:txBody>
          </p:sp>
        </p:grpSp>
        <p:grpSp>
          <p:nvGrpSpPr>
            <p:cNvPr id="56" name="组合 55"/>
            <p:cNvGrpSpPr/>
            <p:nvPr/>
          </p:nvGrpSpPr>
          <p:grpSpPr>
            <a:xfrm>
              <a:off x="10889" y="8247"/>
              <a:ext cx="1726" cy="1359"/>
              <a:chOff x="15191" y="5516"/>
              <a:chExt cx="1726" cy="1290"/>
            </a:xfrm>
          </p:grpSpPr>
          <p:sp>
            <p:nvSpPr>
              <p:cNvPr id="57" name="线形标注 2(带强调线) 56"/>
              <p:cNvSpPr/>
              <p:nvPr/>
            </p:nvSpPr>
            <p:spPr>
              <a:xfrm>
                <a:off x="15276" y="5809"/>
                <a:ext cx="1641" cy="913"/>
              </a:xfrm>
              <a:prstGeom prst="accentCallout2">
                <a:avLst>
                  <a:gd name="adj1" fmla="val 18750"/>
                  <a:gd name="adj2" fmla="val -8333"/>
                  <a:gd name="adj3" fmla="val 18750"/>
                  <a:gd name="adj4" fmla="val -16667"/>
                  <a:gd name="adj5" fmla="val -17634"/>
                  <a:gd name="adj6" fmla="val -48202"/>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8" name="文本框 57"/>
              <p:cNvSpPr txBox="1"/>
              <p:nvPr/>
            </p:nvSpPr>
            <p:spPr>
              <a:xfrm>
                <a:off x="15191" y="5516"/>
                <a:ext cx="1495" cy="1290"/>
              </a:xfrm>
              <a:prstGeom prst="rect">
                <a:avLst/>
              </a:prstGeom>
              <a:noFill/>
            </p:spPr>
            <p:txBody>
              <a:bodyPr wrap="square" rtlCol="0">
                <a:spAutoFit/>
              </a:bodyPr>
              <a:lstStyle/>
              <a:p>
                <a:pPr>
                  <a:lnSpc>
                    <a:spcPct val="120000"/>
                  </a:lnSpc>
                </a:pPr>
                <a:r>
                  <a:rPr lang="en-US" altLang="zh-CN" sz="600" dirty="0">
                    <a:solidFill>
                      <a:schemeClr val="bg2">
                        <a:lumMod val="50000"/>
                      </a:schemeClr>
                    </a:solidFill>
                    <a:sym typeface="+mn-ea"/>
                  </a:rPr>
                  <a:t>heads=1</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dropout=0.2</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concat=False</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negative_slope=0.2</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add_self_loops=True</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bias=True</a:t>
                </a:r>
                <a:endParaRPr lang="en-US" altLang="zh-CN" sz="600" dirty="0">
                  <a:solidFill>
                    <a:schemeClr val="bg2">
                      <a:lumMod val="50000"/>
                    </a:schemeClr>
                  </a:solidFill>
                </a:endParaRPr>
              </a:p>
              <a:p>
                <a:pPr>
                  <a:lnSpc>
                    <a:spcPct val="120000"/>
                  </a:lnSpc>
                </a:pPr>
                <a:r>
                  <a:rPr lang="en-US" altLang="zh-CN" sz="600" dirty="0">
                    <a:solidFill>
                      <a:schemeClr val="bg2">
                        <a:lumMod val="50000"/>
                      </a:schemeClr>
                    </a:solidFill>
                    <a:sym typeface="+mn-ea"/>
                  </a:rPr>
                  <a:t>residual=True</a:t>
                </a:r>
                <a:endParaRPr lang="en-US" altLang="zh-CN" sz="600" dirty="0">
                  <a:solidFill>
                    <a:schemeClr val="bg2">
                      <a:lumMod val="50000"/>
                    </a:schemeClr>
                  </a:solidFill>
                </a:endParaRPr>
              </a:p>
            </p:txBody>
          </p:sp>
        </p:grpSp>
        <p:sp>
          <p:nvSpPr>
            <p:cNvPr id="65" name="矩形 64"/>
            <p:cNvSpPr/>
            <p:nvPr/>
          </p:nvSpPr>
          <p:spPr>
            <a:xfrm>
              <a:off x="6428" y="3645"/>
              <a:ext cx="6108" cy="6865"/>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sp>
          <p:nvSpPr>
            <p:cNvPr id="85" name="圆角矩形 84"/>
            <p:cNvSpPr/>
            <p:nvPr/>
          </p:nvSpPr>
          <p:spPr>
            <a:xfrm>
              <a:off x="7330" y="6172"/>
              <a:ext cx="2295" cy="506"/>
            </a:xfrm>
            <a:prstGeom prst="roundRect">
              <a:avLst/>
            </a:prstGeom>
          </p:spPr>
          <p:style>
            <a:lnRef idx="0">
              <a:srgbClr val="FFFFFF"/>
            </a:lnRef>
            <a:fillRef idx="2">
              <a:schemeClr val="accent2"/>
            </a:fillRef>
            <a:effectRef idx="1">
              <a:schemeClr val="accent2"/>
            </a:effectRef>
            <a:fontRef idx="minor">
              <a:schemeClr val="lt1"/>
            </a:fontRef>
          </p:style>
          <p:txBody>
            <a:bodyPr rtlCol="0" anchor="ctr"/>
            <a:lstStyle/>
            <a:p>
              <a:pPr algn="ctr"/>
              <a:r>
                <a:rPr lang="en-US" altLang="zh-CN" sz="1200" dirty="0"/>
                <a:t>Features Mask</a:t>
              </a:r>
              <a:endParaRPr lang="en-US" altLang="zh-CN" sz="1200" dirty="0"/>
            </a:p>
          </p:txBody>
        </p:sp>
        <p:cxnSp>
          <p:nvCxnSpPr>
            <p:cNvPr id="86" name="直接箭头连接符 85"/>
            <p:cNvCxnSpPr/>
            <p:nvPr/>
          </p:nvCxnSpPr>
          <p:spPr>
            <a:xfrm flipH="1">
              <a:off x="8476" y="6684"/>
              <a:ext cx="2" cy="377"/>
            </a:xfrm>
            <a:prstGeom prst="straightConnector1">
              <a:avLst/>
            </a:prstGeom>
            <a:ln>
              <a:tailEnd type="arrow" w="med" len="med"/>
            </a:ln>
          </p:spPr>
          <p:style>
            <a:lnRef idx="3">
              <a:schemeClr val="accent5"/>
            </a:lnRef>
            <a:fillRef idx="0">
              <a:srgbClr val="FFFFFF"/>
            </a:fillRef>
            <a:effectRef idx="0">
              <a:srgbClr val="FFFFFF"/>
            </a:effectRef>
            <a:fontRef idx="minor">
              <a:schemeClr val="tx1"/>
            </a:fontRef>
          </p:style>
        </p:cxnSp>
      </p:grpSp>
      <p:sp>
        <p:nvSpPr>
          <p:cNvPr id="89" name="文本框 88"/>
          <p:cNvSpPr txBox="1"/>
          <p:nvPr/>
        </p:nvSpPr>
        <p:spPr>
          <a:xfrm>
            <a:off x="9029065" y="2569458"/>
            <a:ext cx="2564130" cy="276999"/>
          </a:xfrm>
          <a:prstGeom prst="rect">
            <a:avLst/>
          </a:prstGeom>
          <a:noFill/>
        </p:spPr>
        <p:txBody>
          <a:bodyPr wrap="square" rtlCol="0">
            <a:spAutoFit/>
          </a:bodyPr>
          <a:lstStyle/>
          <a:p>
            <a:pPr algn="ctr"/>
            <a:r>
              <a:rPr lang="en-US" altLang="zh-CN" sz="1200" dirty="0"/>
              <a:t>loss curve and R</a:t>
            </a:r>
            <a:r>
              <a:rPr lang="en-US" altLang="zh-CN" sz="1200" baseline="30000" dirty="0"/>
              <a:t>2</a:t>
            </a:r>
            <a:r>
              <a:rPr lang="en-US" altLang="zh-CN" sz="1200" dirty="0"/>
              <a:t> curve</a:t>
            </a:r>
            <a:endParaRPr lang="en-US" altLang="zh-CN" sz="1200" dirty="0"/>
          </a:p>
        </p:txBody>
      </p:sp>
      <p:pic>
        <p:nvPicPr>
          <p:cNvPr id="90" name="图片 89" descr="best_0.6259_gat_loss_92"/>
          <p:cNvPicPr>
            <a:picLocks noChangeAspect="1"/>
          </p:cNvPicPr>
          <p:nvPr/>
        </p:nvPicPr>
        <p:blipFill>
          <a:blip r:embed="rId3"/>
          <a:stretch>
            <a:fillRect/>
          </a:stretch>
        </p:blipFill>
        <p:spPr>
          <a:xfrm>
            <a:off x="9194165" y="2864485"/>
            <a:ext cx="2233930" cy="1676400"/>
          </a:xfrm>
          <a:prstGeom prst="rect">
            <a:avLst/>
          </a:prstGeom>
        </p:spPr>
      </p:pic>
      <p:sp>
        <p:nvSpPr>
          <p:cNvPr id="91" name="矩形 90"/>
          <p:cNvSpPr/>
          <p:nvPr/>
        </p:nvSpPr>
        <p:spPr>
          <a:xfrm>
            <a:off x="9003665" y="5062220"/>
            <a:ext cx="2583815" cy="981075"/>
          </a:xfrm>
          <a:prstGeom prst="rect">
            <a:avLst/>
          </a:prstGeom>
          <a:noFill/>
          <a:ln>
            <a:solidFill>
              <a:schemeClr val="tx1"/>
            </a:solidFill>
          </a:ln>
          <a:effectLst>
            <a:outerShdw blurRad="25400" dist="127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2700">
                <a:solidFill>
                  <a:schemeClr val="tx1"/>
                </a:solidFill>
              </a:ln>
            </a:endParaRPr>
          </a:p>
        </p:txBody>
      </p:sp>
      <p:cxnSp>
        <p:nvCxnSpPr>
          <p:cNvPr id="93" name="直接箭头连接符 92"/>
          <p:cNvCxnSpPr>
            <a:stCxn id="79" idx="2"/>
            <a:endCxn id="91" idx="0"/>
          </p:cNvCxnSpPr>
          <p:nvPr/>
        </p:nvCxnSpPr>
        <p:spPr>
          <a:xfrm flipH="1">
            <a:off x="10295890" y="4601845"/>
            <a:ext cx="5080" cy="460375"/>
          </a:xfrm>
          <a:prstGeom prst="straightConnector1">
            <a:avLst/>
          </a:prstGeom>
          <a:ln w="28575">
            <a:solidFill>
              <a:srgbClr val="222A35"/>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Networks associated with math performance</a:t>
            </a:r>
            <a:endParaRPr lang="en-US" altLang="zh-CN" sz="2400" b="1" dirty="0">
              <a:latin typeface="Times New Roman" panose="02020603050405020304" pitchFamily="18" charset="0"/>
              <a:cs typeface="Times New Roman" panose="02020603050405020304" pitchFamily="18" charset="0"/>
              <a:sym typeface="+mn-lt"/>
            </a:endParaRPr>
          </a:p>
        </p:txBody>
      </p:sp>
      <p:pic>
        <p:nvPicPr>
          <p:cNvPr id="6" name="图片 5"/>
          <p:cNvPicPr>
            <a:picLocks noChangeAspect="1"/>
          </p:cNvPicPr>
          <p:nvPr/>
        </p:nvPicPr>
        <p:blipFill>
          <a:blip r:embed="rId1"/>
          <a:stretch>
            <a:fillRect/>
          </a:stretch>
        </p:blipFill>
        <p:spPr>
          <a:xfrm>
            <a:off x="6605270" y="1003935"/>
            <a:ext cx="4838700" cy="3942715"/>
          </a:xfrm>
          <a:prstGeom prst="rect">
            <a:avLst/>
          </a:prstGeom>
        </p:spPr>
      </p:pic>
      <p:grpSp>
        <p:nvGrpSpPr>
          <p:cNvPr id="13" name="组合 12"/>
          <p:cNvGrpSpPr/>
          <p:nvPr/>
        </p:nvGrpSpPr>
        <p:grpSpPr>
          <a:xfrm>
            <a:off x="454597" y="4868547"/>
            <a:ext cx="11476145" cy="1522782"/>
            <a:chOff x="4219" y="8377"/>
            <a:chExt cx="13974" cy="2749"/>
          </a:xfrm>
        </p:grpSpPr>
        <p:sp>
          <p:nvSpPr>
            <p:cNvPr id="9" name="文本框 8"/>
            <p:cNvSpPr txBox="1"/>
            <p:nvPr/>
          </p:nvSpPr>
          <p:spPr>
            <a:xfrm>
              <a:off x="4219" y="8959"/>
              <a:ext cx="13974" cy="216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kumimoji="1" dirty="0">
                  <a:latin typeface="Calibri" panose="020F0502020204030204" pitchFamily="34" charset="0"/>
                  <a:cs typeface="Calibri" panose="020F0502020204030204" pitchFamily="34" charset="0"/>
                </a:rPr>
                <a:t>Networks associated with math academic performance are primarily located in the multiple-demand system. These networks are mainly allocated to the </a:t>
              </a:r>
              <a:r>
                <a:rPr kumimoji="1" b="1" dirty="0">
                  <a:latin typeface="Calibri" panose="020F0502020204030204" pitchFamily="34" charset="0"/>
                  <a:cs typeface="Calibri" panose="020F0502020204030204" pitchFamily="34" charset="0"/>
                </a:rPr>
                <a:t>cerebellum </a:t>
              </a:r>
              <a:r>
                <a:rPr kumimoji="1" dirty="0">
                  <a:latin typeface="Calibri" panose="020F0502020204030204" pitchFamily="34" charset="0"/>
                  <a:cs typeface="Calibri" panose="020F0502020204030204" pitchFamily="34" charset="0"/>
                </a:rPr>
                <a:t>and secondarily to the </a:t>
              </a:r>
              <a:r>
                <a:rPr kumimoji="1" b="1" dirty="0">
                  <a:latin typeface="Calibri" panose="020F0502020204030204" pitchFamily="34" charset="0"/>
                  <a:cs typeface="Calibri" panose="020F0502020204030204" pitchFamily="34" charset="0"/>
                </a:rPr>
                <a:t>connectivity between the cerebellum and Visual II</a:t>
              </a:r>
              <a:r>
                <a:rPr kumimoji="1" lang="en-US" altLang="zh-CN" b="1" dirty="0">
                  <a:latin typeface="Calibri" panose="020F0502020204030204" pitchFamily="34" charset="0"/>
                  <a:cs typeface="Calibri" panose="020F0502020204030204" pitchFamily="34" charset="0"/>
                </a:rPr>
                <a:t>, w</a:t>
              </a:r>
              <a:r>
                <a:rPr kumimoji="1" lang="en-US" b="1" dirty="0">
                  <a:latin typeface="Calibri" panose="020F0502020204030204" pitchFamily="34" charset="0"/>
                  <a:cs typeface="Calibri" panose="020F0502020204030204" pitchFamily="34" charset="0"/>
                </a:rPr>
                <a:t>hich is consistent with our previous results.</a:t>
              </a:r>
              <a:endParaRPr kumimoji="1" lang="en-US"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kumimoji="1" lang="en-US" b="1" dirty="0">
                  <a:latin typeface="Calibri" panose="020F0502020204030204" pitchFamily="34" charset="0"/>
                  <a:cs typeface="Calibri" panose="020F0502020204030204" pitchFamily="34" charset="0"/>
                </a:rPr>
                <a:t>Our results imply that considering all tasks together may better than just a single task. </a:t>
              </a:r>
              <a:endParaRPr kumimoji="1" b="1" dirty="0">
                <a:latin typeface="Calibri" panose="020F0502020204030204" pitchFamily="34" charset="0"/>
                <a:cs typeface="Calibri" panose="020F0502020204030204" pitchFamily="34" charset="0"/>
              </a:endParaRPr>
            </a:p>
          </p:txBody>
        </p:sp>
        <p:sp>
          <p:nvSpPr>
            <p:cNvPr id="10" name="文本框 9"/>
            <p:cNvSpPr txBox="1"/>
            <p:nvPr/>
          </p:nvSpPr>
          <p:spPr>
            <a:xfrm>
              <a:off x="4219" y="8377"/>
              <a:ext cx="1543" cy="667"/>
            </a:xfrm>
            <a:prstGeom prst="rect">
              <a:avLst/>
            </a:prstGeom>
            <a:solidFill>
              <a:srgbClr val="8F122A"/>
            </a:solidFill>
          </p:spPr>
          <p:txBody>
            <a:bodyPr wrap="square" rtlCol="0">
              <a:spAutoFit/>
            </a:bodyPr>
            <a:lstStyle/>
            <a:p>
              <a:r>
                <a:rPr kumimoji="1" lang="en-US" altLang="zh-CN" dirty="0">
                  <a:solidFill>
                    <a:schemeClr val="bg1"/>
                  </a:solidFill>
                  <a:latin typeface="Calibri" panose="020F0502020204030204" pitchFamily="34" charset="0"/>
                  <a:cs typeface="Calibri" panose="020F0502020204030204" pitchFamily="34" charset="0"/>
                </a:rPr>
                <a:t>Result 3</a:t>
              </a:r>
              <a:endParaRPr kumimoji="1" lang="zh-CN" altLang="en-US" dirty="0">
                <a:solidFill>
                  <a:schemeClr val="bg1"/>
                </a:solidFill>
                <a:latin typeface="Calibri" panose="020F0502020204030204" pitchFamily="34" charset="0"/>
                <a:cs typeface="Calibri" panose="020F0502020204030204" pitchFamily="34" charset="0"/>
              </a:endParaRPr>
            </a:p>
          </p:txBody>
        </p:sp>
      </p:grpSp>
      <p:graphicFrame>
        <p:nvGraphicFramePr>
          <p:cNvPr id="15" name="表格 14"/>
          <p:cNvGraphicFramePr>
            <a:graphicFrameLocks noGrp="1"/>
          </p:cNvGraphicFramePr>
          <p:nvPr>
            <p:custDataLst>
              <p:tags r:id="rId2"/>
            </p:custDataLst>
          </p:nvPr>
        </p:nvGraphicFramePr>
        <p:xfrm>
          <a:off x="454597" y="999814"/>
          <a:ext cx="5892165" cy="3495675"/>
        </p:xfrm>
        <a:graphic>
          <a:graphicData uri="http://schemas.openxmlformats.org/drawingml/2006/table">
            <a:tbl>
              <a:tblPr firstRow="1" firstCol="1" bandRow="1">
                <a:tableStyleId>{F5AB1C69-6EDB-4FF4-983F-18BD219EF322}</a:tableStyleId>
              </a:tblPr>
              <a:tblGrid>
                <a:gridCol w="715645"/>
                <a:gridCol w="2024380"/>
                <a:gridCol w="1336675"/>
                <a:gridCol w="860425"/>
                <a:gridCol w="955040"/>
              </a:tblGrid>
              <a:tr h="390525">
                <a:tc>
                  <a:txBody>
                    <a:bodyPr/>
                    <a:lstStyle/>
                    <a:p>
                      <a:pPr algn="ctr" fontAlgn="ctr">
                        <a:spcAft>
                          <a:spcPts val="0"/>
                        </a:spcAft>
                      </a:pPr>
                      <a:r>
                        <a:rPr lang="en-US" sz="1000" kern="0" dirty="0">
                          <a:effectLst/>
                        </a:rPr>
                        <a:t>Model</a:t>
                      </a:r>
                      <a:endParaRPr lang="en-US" sz="1000" kern="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c>
                  <a:txBody>
                    <a:bodyPr/>
                    <a:lstStyle/>
                    <a:p>
                      <a:pPr algn="ctr" fontAlgn="ctr">
                        <a:spcAft>
                          <a:spcPts val="0"/>
                        </a:spcAft>
                      </a:pPr>
                      <a:r>
                        <a:rPr lang="en-US" sz="1000" kern="0" dirty="0">
                          <a:effectLst/>
                        </a:rPr>
                        <a:t>Task</a:t>
                      </a:r>
                      <a:endParaRPr lang="en-US" sz="1000" kern="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c>
                  <a:txBody>
                    <a:bodyPr/>
                    <a:lstStyle/>
                    <a:p>
                      <a:pPr algn="ctr" fontAlgn="ctr">
                        <a:spcAft>
                          <a:spcPts val="0"/>
                        </a:spcAft>
                      </a:pPr>
                      <a:r>
                        <a:rPr lang="en-US" sz="1000" kern="0" dirty="0">
                          <a:effectLst/>
                        </a:rPr>
                        <a:t>Description</a:t>
                      </a:r>
                      <a:endParaRPr lang="en-US" sz="1000" kern="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c>
                  <a:txBody>
                    <a:bodyPr/>
                    <a:lstStyle/>
                    <a:p>
                      <a:pPr algn="ctr" fontAlgn="ctr">
                        <a:spcAft>
                          <a:spcPts val="0"/>
                        </a:spcAft>
                      </a:pPr>
                      <a:r>
                        <a:rPr lang="en-US" sz="1000" kern="100" dirty="0">
                          <a:effectLst/>
                        </a:rPr>
                        <a:t>R-square</a:t>
                      </a:r>
                      <a:endParaRPr lang="en-US"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c>
                  <a:txBody>
                    <a:bodyPr/>
                    <a:lstStyle/>
                    <a:p>
                      <a:pPr algn="ctr" fontAlgn="ctr">
                        <a:spcAft>
                          <a:spcPts val="0"/>
                        </a:spcAft>
                      </a:pPr>
                      <a:r>
                        <a:rPr lang="en-US" sz="1000" kern="0" dirty="0">
                          <a:effectLst/>
                        </a:rPr>
                        <a:t>MSE</a:t>
                      </a:r>
                      <a:endParaRPr lang="en-US" sz="1000" kern="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rgbClr val="8F122A"/>
                    </a:solidFill>
                  </a:tcPr>
                </a:tc>
              </a:tr>
              <a:tr h="334010">
                <a:tc rowSpan="4">
                  <a:txBody>
                    <a:bodyPr/>
                    <a:lstStyle/>
                    <a:p>
                      <a:pPr algn="ctr" fontAlgn="ctr">
                        <a:spcAft>
                          <a:spcPts val="0"/>
                        </a:spcAft>
                      </a:pPr>
                      <a:r>
                        <a:rPr lang="en-US" sz="800" kern="0" dirty="0">
                          <a:solidFill>
                            <a:schemeClr val="tx1"/>
                          </a:solidFill>
                          <a:effectLst/>
                        </a:rPr>
                        <a:t>Lm1</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spcAft>
                          <a:spcPts val="0"/>
                        </a:spcAft>
                      </a:pPr>
                      <a:r>
                        <a:rPr lang="en-US" sz="800" kern="0" dirty="0">
                          <a:effectLst/>
                        </a:rPr>
                        <a:t>N-back task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Working memory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dirty="0">
                          <a:effectLst/>
                        </a:rPr>
                        <a:t>0.0270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dirty="0">
                          <a:effectLst/>
                        </a:rPr>
                        <a:t>10039.25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r>
              <a:tr h="334645">
                <a:tc vMerge="1">
                  <a:tcPr/>
                </a:tc>
                <a:tc>
                  <a:txBody>
                    <a:bodyPr/>
                    <a:lstStyle/>
                    <a:p>
                      <a:pPr algn="ctr" fontAlgn="ctr">
                        <a:spcAft>
                          <a:spcPts val="0"/>
                        </a:spcAft>
                      </a:pPr>
                      <a:r>
                        <a:rPr lang="en-US" sz="800" kern="0" dirty="0">
                          <a:effectLst/>
                        </a:rPr>
                        <a:t>Attention Network Test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Attention ability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dirty="0">
                          <a:effectLst/>
                        </a:rPr>
                        <a:t>0.0203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dirty="0">
                          <a:effectLst/>
                        </a:rPr>
                        <a:t>10045.28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r>
              <a:tr h="430530">
                <a:tc vMerge="1">
                  <a:tcPr/>
                </a:tc>
                <a:tc>
                  <a:txBody>
                    <a:bodyPr/>
                    <a:lstStyle/>
                    <a:p>
                      <a:pPr algn="ctr" fontAlgn="ctr">
                        <a:spcAft>
                          <a:spcPts val="0"/>
                        </a:spcAft>
                      </a:pPr>
                      <a:r>
                        <a:rPr lang="en-US" sz="800" kern="0" dirty="0">
                          <a:effectLst/>
                        </a:rPr>
                        <a:t>Balloon Analogue Risk Task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Risk decision-making</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0.0199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10170.10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r>
              <a:tr h="334010">
                <a:tc vMerge="1">
                  <a:tcPr/>
                </a:tc>
                <a:tc>
                  <a:txBody>
                    <a:bodyPr/>
                    <a:lstStyle/>
                    <a:p>
                      <a:pPr algn="ctr" fontAlgn="ctr">
                        <a:spcAft>
                          <a:spcPts val="0"/>
                        </a:spcAft>
                      </a:pPr>
                      <a:r>
                        <a:rPr lang="en-US" sz="800" kern="0" dirty="0">
                          <a:effectLst/>
                        </a:rPr>
                        <a:t>Emotion Face Matching task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Emotion recognition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0.0047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10233.37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r>
              <a:tr h="334645">
                <a:tc rowSpan="4">
                  <a:txBody>
                    <a:bodyPr/>
                    <a:lstStyle/>
                    <a:p>
                      <a:pPr algn="ctr" fontAlgn="ctr">
                        <a:spcAft>
                          <a:spcPts val="0"/>
                        </a:spcAft>
                      </a:pPr>
                      <a:r>
                        <a:rPr lang="en-US" sz="800" kern="0" dirty="0">
                          <a:solidFill>
                            <a:schemeClr val="tx1"/>
                          </a:solidFill>
                          <a:effectLst/>
                        </a:rPr>
                        <a:t>Lm2</a:t>
                      </a:r>
                      <a:endParaRPr lang="zh-CN" sz="105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spcAft>
                          <a:spcPts val="0"/>
                        </a:spcAft>
                      </a:pPr>
                      <a:r>
                        <a:rPr lang="en-US" sz="800" kern="0" dirty="0">
                          <a:effectLst/>
                        </a:rPr>
                        <a:t>N-back task </a:t>
                      </a:r>
                      <a:r>
                        <a:rPr lang="zh-CN" altLang="en-US" sz="800" kern="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fontAlgn="ctr">
                        <a:spcAft>
                          <a:spcPts val="0"/>
                        </a:spcAft>
                      </a:pPr>
                      <a:r>
                        <a:rPr lang="en-US" sz="800" kern="0" dirty="0">
                          <a:effectLst/>
                        </a:rPr>
                        <a:t>Working memory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noFill/>
                  </a:tcPr>
                </a:tc>
                <a:tc>
                  <a:txBody>
                    <a:bodyPr/>
                    <a:lstStyle/>
                    <a:p>
                      <a:pPr algn="ctr" fontAlgn="ctr">
                        <a:spcAft>
                          <a:spcPts val="0"/>
                        </a:spcAft>
                      </a:pPr>
                      <a:r>
                        <a:rPr lang="en-US" sz="800" kern="100" dirty="0">
                          <a:effectLst/>
                        </a:rPr>
                        <a:t>0.4944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fontAlgn="ctr">
                        <a:spcAft>
                          <a:spcPts val="0"/>
                        </a:spcAft>
                      </a:pPr>
                      <a:r>
                        <a:rPr lang="en-US" sz="800" kern="100" dirty="0">
                          <a:effectLst/>
                        </a:rPr>
                        <a:t>5237.01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solidFill>
                      <a:schemeClr val="accent2">
                        <a:lumMod val="40000"/>
                        <a:lumOff val="60000"/>
                      </a:schemeClr>
                    </a:solidFill>
                  </a:tcPr>
                </a:tc>
              </a:tr>
              <a:tr h="334645">
                <a:tc vMerge="1">
                  <a:tcPr/>
                </a:tc>
                <a:tc>
                  <a:txBody>
                    <a:bodyPr/>
                    <a:lstStyle/>
                    <a:p>
                      <a:pPr algn="ctr" fontAlgn="ctr">
                        <a:spcAft>
                          <a:spcPts val="0"/>
                        </a:spcAft>
                      </a:pPr>
                      <a:r>
                        <a:rPr lang="en-US" sz="800" kern="0" dirty="0">
                          <a:effectLst/>
                        </a:rPr>
                        <a:t>Attention Network Test</a:t>
                      </a:r>
                      <a:r>
                        <a:rPr lang="zh-CN" altLang="en-US" sz="8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Attention ability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100" dirty="0">
                          <a:effectLst/>
                        </a:rPr>
                        <a:t>0.4826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fontAlgn="ctr">
                        <a:spcAft>
                          <a:spcPts val="0"/>
                        </a:spcAft>
                      </a:pPr>
                      <a:r>
                        <a:rPr lang="en-US" sz="800" kern="100" dirty="0">
                          <a:effectLst/>
                        </a:rPr>
                        <a:t>5248.34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accent2">
                        <a:lumMod val="40000"/>
                        <a:lumOff val="60000"/>
                      </a:schemeClr>
                    </a:solidFill>
                  </a:tcPr>
                </a:tc>
              </a:tr>
              <a:tr h="334645">
                <a:tc vMerge="1">
                  <a:tcPr/>
                </a:tc>
                <a:tc>
                  <a:txBody>
                    <a:bodyPr/>
                    <a:lstStyle/>
                    <a:p>
                      <a:pPr algn="ctr" fontAlgn="ctr">
                        <a:spcAft>
                          <a:spcPts val="0"/>
                        </a:spcAft>
                      </a:pPr>
                      <a:r>
                        <a:rPr lang="en-US" sz="800" kern="0" dirty="0">
                          <a:effectLst/>
                        </a:rPr>
                        <a:t>Balloon Analogue Risk Task</a:t>
                      </a:r>
                      <a:r>
                        <a:rPr lang="zh-CN" altLang="en-US" sz="8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Risk decision-making</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noFill/>
                  </a:tcPr>
                </a:tc>
                <a:tc>
                  <a:txBody>
                    <a:bodyPr/>
                    <a:lstStyle/>
                    <a:p>
                      <a:pPr algn="ctr" fontAlgn="ctr">
                        <a:spcAft>
                          <a:spcPts val="0"/>
                        </a:spcAft>
                      </a:pPr>
                      <a:r>
                        <a:rPr lang="en-US" sz="800" kern="0" dirty="0">
                          <a:effectLst/>
                        </a:rPr>
                        <a:t>0.4941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ctr" fontAlgn="ctr">
                        <a:spcAft>
                          <a:spcPts val="0"/>
                        </a:spcAft>
                      </a:pPr>
                      <a:r>
                        <a:rPr lang="en-US" sz="800" kern="0" dirty="0">
                          <a:effectLst/>
                        </a:rPr>
                        <a:t>5269.26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solidFill>
                      <a:schemeClr val="accent2">
                        <a:lumMod val="40000"/>
                        <a:lumOff val="60000"/>
                      </a:schemeClr>
                    </a:solidFill>
                  </a:tcPr>
                </a:tc>
              </a:tr>
              <a:tr h="333375">
                <a:tc vMerge="1">
                  <a:tcPr/>
                </a:tc>
                <a:tc>
                  <a:txBody>
                    <a:bodyPr/>
                    <a:lstStyle/>
                    <a:p>
                      <a:pPr algn="ctr" fontAlgn="ctr">
                        <a:spcAft>
                          <a:spcPts val="0"/>
                        </a:spcAft>
                      </a:pPr>
                      <a:r>
                        <a:rPr lang="en-US" sz="800" kern="0" dirty="0">
                          <a:effectLst/>
                        </a:rPr>
                        <a:t>Emotion Face Matching task</a:t>
                      </a:r>
                      <a:r>
                        <a:rPr lang="zh-CN" altLang="en-US" sz="800" kern="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Emotion recognition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kern="0" dirty="0">
                          <a:effectLst/>
                        </a:rPr>
                        <a:t>0.4178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spcAft>
                          <a:spcPts val="0"/>
                        </a:spcAft>
                      </a:pPr>
                      <a:r>
                        <a:rPr lang="en-US" sz="800" kern="0" dirty="0">
                          <a:effectLst/>
                        </a:rPr>
                        <a:t>6008.52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accent2">
                        <a:lumMod val="40000"/>
                        <a:lumOff val="60000"/>
                      </a:schemeClr>
                    </a:solidFill>
                  </a:tcPr>
                </a:tc>
              </a:tr>
              <a:tr h="334645">
                <a:tc>
                  <a:txBody>
                    <a:bodyPr/>
                    <a:lstStyle/>
                    <a:p>
                      <a:pPr algn="ctr" fontAlgn="ctr">
                        <a:lnSpc>
                          <a:spcPct val="140000"/>
                        </a:lnSpc>
                        <a:spcAft>
                          <a:spcPts val="0"/>
                        </a:spcAft>
                        <a:buNone/>
                      </a:pPr>
                      <a:r>
                        <a:rPr lang="en-US" altLang="zh-CN" sz="105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GAT</a:t>
                      </a:r>
                      <a:endParaRPr lang="en-US" altLang="zh-CN" sz="105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spcAft>
                          <a:spcPts val="0"/>
                        </a:spcAft>
                      </a:pPr>
                      <a:r>
                        <a:rPr lang="en-US" sz="800" b="0" kern="0" dirty="0">
                          <a:effectLst/>
                        </a:rPr>
                        <a:t>Merged Tasks</a:t>
                      </a:r>
                      <a:endParaRPr lang="en-US" sz="800" b="0" kern="0" dirty="0">
                        <a:effectLst/>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800" b="0" kern="0" dirty="0">
                          <a:effectLst/>
                        </a:rPr>
                        <a:t>Merged Tasks Data</a:t>
                      </a:r>
                      <a:endParaRPr lang="en-US" sz="800" b="0" kern="0" dirty="0">
                        <a:effectLst/>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spcAft>
                          <a:spcPts val="0"/>
                        </a:spcAft>
                      </a:pPr>
                      <a:r>
                        <a:rPr lang="en-US" sz="1000" b="1" kern="0" dirty="0">
                          <a:effectLst/>
                        </a:rPr>
                        <a:t>0.6259</a:t>
                      </a:r>
                      <a:endParaRPr lang="en-US" sz="1000" b="1" kern="0" dirty="0">
                        <a:effectLst/>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48000"/>
                      </a:srgbClr>
                    </a:solidFill>
                  </a:tcPr>
                </a:tc>
                <a:tc>
                  <a:txBody>
                    <a:bodyPr/>
                    <a:lstStyle/>
                    <a:p>
                      <a:pPr algn="ctr" fontAlgn="ctr">
                        <a:spcAft>
                          <a:spcPts val="0"/>
                        </a:spcAft>
                      </a:pPr>
                      <a:r>
                        <a:rPr lang="en-US" sz="1000" b="1" kern="0" dirty="0">
                          <a:effectLst/>
                        </a:rPr>
                        <a:t>4461.43</a:t>
                      </a:r>
                      <a:endParaRPr lang="en-US" sz="1000" b="1" kern="0" dirty="0">
                        <a:effectLst/>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48000"/>
                      </a:srgb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535940" y="1645285"/>
            <a:ext cx="2264410" cy="553720"/>
          </a:xfrm>
          <a:prstGeom prst="rect">
            <a:avLst/>
          </a:prstGeom>
          <a:noFill/>
        </p:spPr>
        <p:txBody>
          <a:bodyPr wrap="square" rtlCol="0">
            <a:normAutofit fontScale="90000"/>
          </a:bodyPr>
          <a:lstStyle/>
          <a:p>
            <a:pPr algn="r"/>
            <a:r>
              <a:rPr lang="en-US" altLang="zh-CN" sz="2800" spc="3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CONTENTS</a:t>
            </a:r>
            <a:endParaRPr lang="en-US" altLang="zh-CN" spc="3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 name="矩形 7"/>
          <p:cNvSpPr/>
          <p:nvPr>
            <p:custDataLst>
              <p:tags r:id="rId2"/>
            </p:custDataLst>
          </p:nvPr>
        </p:nvSpPr>
        <p:spPr>
          <a:xfrm>
            <a:off x="2897505" y="1515110"/>
            <a:ext cx="76200" cy="9226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custDataLst>
              <p:tags r:id="rId3"/>
            </p:custDataLst>
          </p:nvPr>
        </p:nvSpPr>
        <p:spPr>
          <a:xfrm>
            <a:off x="4526068" y="1376115"/>
            <a:ext cx="1030605" cy="829945"/>
          </a:xfrm>
          <a:prstGeom prst="rect">
            <a:avLst/>
          </a:prstGeom>
          <a:noFill/>
        </p:spPr>
        <p:txBody>
          <a:bodyPr wrap="square" rtlCol="0">
            <a:normAutofit/>
          </a:bodyPr>
          <a:lstStyle/>
          <a:p>
            <a:r>
              <a:rPr lang="en-US" altLang="zh-CN" sz="4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en-US" altLang="zh-CN" sz="4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 name="文本框 17"/>
          <p:cNvSpPr txBox="1"/>
          <p:nvPr>
            <p:custDataLst>
              <p:tags r:id="rId4"/>
            </p:custDataLst>
          </p:nvPr>
        </p:nvSpPr>
        <p:spPr>
          <a:xfrm>
            <a:off x="5636048" y="1376115"/>
            <a:ext cx="4246245" cy="831600"/>
          </a:xfrm>
          <a:prstGeom prst="rect">
            <a:avLst/>
          </a:prstGeom>
          <a:noFill/>
        </p:spPr>
        <p:txBody>
          <a:bodyPr wrap="square" bIns="46990" rtlCol="0" anchor="ctr" anchorCtr="0">
            <a:normAutofit/>
          </a:bodyPr>
          <a:lstStyle/>
          <a:p>
            <a:pPr>
              <a:lnSpc>
                <a:spcPct val="120000"/>
              </a:lnSpc>
            </a:pPr>
            <a:r>
              <a:rPr lang="en-US" altLang="zh-CN" sz="2000" dirty="0">
                <a:solidFill>
                  <a:schemeClr val="tx1">
                    <a:lumMod val="65000"/>
                    <a:lumOff val="35000"/>
                  </a:schemeClr>
                </a:solidFill>
                <a:latin typeface="+mn-ea"/>
                <a:cs typeface="微软雅黑" panose="020B0503020204020204" pitchFamily="34" charset="-122"/>
                <a:sym typeface="Arial" panose="020B0604020202020204" pitchFamily="34" charset="0"/>
              </a:rPr>
              <a:t>Introduction</a:t>
            </a:r>
            <a:endParaRPr lang="en-US" altLang="zh-CN" sz="2000" dirty="0">
              <a:solidFill>
                <a:schemeClr val="tx1">
                  <a:lumMod val="65000"/>
                  <a:lumOff val="35000"/>
                </a:schemeClr>
              </a:solidFill>
              <a:latin typeface="+mn-ea"/>
              <a:cs typeface="微软雅黑" panose="020B0503020204020204" pitchFamily="34" charset="-122"/>
              <a:sym typeface="Arial" panose="020B0604020202020204" pitchFamily="34" charset="0"/>
            </a:endParaRPr>
          </a:p>
        </p:txBody>
      </p:sp>
      <p:sp>
        <p:nvSpPr>
          <p:cNvPr id="26" name="文本框 25"/>
          <p:cNvSpPr txBox="1"/>
          <p:nvPr>
            <p:custDataLst>
              <p:tags r:id="rId5"/>
            </p:custDataLst>
          </p:nvPr>
        </p:nvSpPr>
        <p:spPr>
          <a:xfrm>
            <a:off x="4526068" y="2661356"/>
            <a:ext cx="1030605" cy="829945"/>
          </a:xfrm>
          <a:prstGeom prst="rect">
            <a:avLst/>
          </a:prstGeom>
          <a:noFill/>
        </p:spPr>
        <p:txBody>
          <a:bodyPr wrap="square" rtlCol="0">
            <a:normAutofit/>
          </a:bodyPr>
          <a:lstStyle/>
          <a:p>
            <a:r>
              <a:rPr lang="en-US" altLang="zh-CN" sz="4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en-US" altLang="zh-CN" sz="48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7" name="文本框 26"/>
          <p:cNvSpPr txBox="1"/>
          <p:nvPr>
            <p:custDataLst>
              <p:tags r:id="rId6"/>
            </p:custDataLst>
          </p:nvPr>
        </p:nvSpPr>
        <p:spPr>
          <a:xfrm>
            <a:off x="5556672" y="2699569"/>
            <a:ext cx="4246245" cy="831600"/>
          </a:xfrm>
          <a:prstGeom prst="rect">
            <a:avLst/>
          </a:prstGeom>
          <a:noFill/>
        </p:spPr>
        <p:txBody>
          <a:bodyPr wrap="square" bIns="46990" rtlCol="0" anchor="ctr" anchorCtr="0">
            <a:normAutofit/>
          </a:bodyPr>
          <a:lstStyle/>
          <a:p>
            <a:pPr>
              <a:lnSpc>
                <a:spcPct val="120000"/>
              </a:lnSpc>
            </a:pPr>
            <a:r>
              <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M</a:t>
            </a:r>
            <a:r>
              <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ethods</a:t>
            </a:r>
            <a:r>
              <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 and Results</a:t>
            </a:r>
            <a:endPar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29" name="文本框 28"/>
          <p:cNvSpPr txBox="1"/>
          <p:nvPr>
            <p:custDataLst>
              <p:tags r:id="rId7"/>
            </p:custDataLst>
          </p:nvPr>
        </p:nvSpPr>
        <p:spPr>
          <a:xfrm>
            <a:off x="4526068" y="3946595"/>
            <a:ext cx="1030605" cy="829945"/>
          </a:xfrm>
          <a:prstGeom prst="rect">
            <a:avLst/>
          </a:prstGeom>
          <a:noFill/>
        </p:spPr>
        <p:txBody>
          <a:bodyPr wrap="square" rtlCol="0">
            <a:normAutofit/>
          </a:bodyPr>
          <a:lstStyle/>
          <a:p>
            <a:r>
              <a:rPr lang="en-US" altLang="zh-CN" sz="4800" b="1">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lang="en-US" altLang="zh-CN" sz="4800" b="1">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文本框 29"/>
          <p:cNvSpPr txBox="1"/>
          <p:nvPr>
            <p:custDataLst>
              <p:tags r:id="rId8"/>
            </p:custDataLst>
          </p:nvPr>
        </p:nvSpPr>
        <p:spPr>
          <a:xfrm>
            <a:off x="5636048" y="4023023"/>
            <a:ext cx="4246245" cy="831600"/>
          </a:xfrm>
          <a:prstGeom prst="rect">
            <a:avLst/>
          </a:prstGeom>
          <a:noFill/>
        </p:spPr>
        <p:txBody>
          <a:bodyPr wrap="square" bIns="46990" rtlCol="0" anchor="ctr" anchorCtr="0">
            <a:normAutofit/>
          </a:bodyPr>
          <a:lstStyle/>
          <a:p>
            <a:pPr>
              <a:lnSpc>
                <a:spcPct val="120000"/>
              </a:lnSpc>
            </a:pPr>
            <a:r>
              <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Discussion </a:t>
            </a:r>
            <a:endPar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cxnSp>
        <p:nvCxnSpPr>
          <p:cNvPr id="38" name="直接连接符 37"/>
          <p:cNvCxnSpPr/>
          <p:nvPr>
            <p:custDataLst>
              <p:tags r:id="rId9"/>
            </p:custDataLst>
          </p:nvPr>
        </p:nvCxnSpPr>
        <p:spPr>
          <a:xfrm>
            <a:off x="4634018" y="1153866"/>
            <a:ext cx="5248275"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000" b="1" i="1" dirty="0">
                <a:latin typeface="Times New Roman" panose="02020603050405020304" pitchFamily="18" charset="0"/>
                <a:cs typeface="Times New Roman" panose="02020603050405020304" pitchFamily="18" charset="0"/>
                <a:sym typeface="+mn-lt"/>
              </a:rPr>
              <a:t>Study2: differences in the multi-demand networks</a:t>
            </a:r>
            <a:endParaRPr lang="en-US" altLang="zh-CN" sz="2000" b="1" i="1" dirty="0">
              <a:latin typeface="Times New Roman" panose="02020603050405020304" pitchFamily="18" charset="0"/>
              <a:cs typeface="Times New Roman" panose="02020603050405020304" pitchFamily="18" charset="0"/>
              <a:sym typeface="+mn-lt"/>
            </a:endParaRPr>
          </a:p>
        </p:txBody>
      </p:sp>
      <p:sp>
        <p:nvSpPr>
          <p:cNvPr id="3" name="矩形 11"/>
          <p:cNvSpPr/>
          <p:nvPr/>
        </p:nvSpPr>
        <p:spPr>
          <a:xfrm>
            <a:off x="454596" y="812240"/>
            <a:ext cx="11404681" cy="543904"/>
          </a:xfrm>
          <a:prstGeom prst="rect">
            <a:avLst/>
          </a:prstGeom>
          <a:solidFill>
            <a:srgbClr val="F0F0F0"/>
          </a:solidFill>
          <a:ln w="38100">
            <a:noFill/>
          </a:ln>
        </p:spPr>
        <p:txBody>
          <a:bodyPr wrap="square" lIns="135000" tIns="81000" rIns="135000" bIns="135000" rtlCol="0" anchor="ctr" anchorCtr="0">
            <a:spAutoFit/>
          </a:bodyPr>
          <a:lstStyle/>
          <a:p>
            <a:pPr marL="285750" indent="-285750" defTabSz="685800">
              <a:lnSpc>
                <a:spcPct val="150000"/>
              </a:lnSpc>
              <a:buFont typeface="Wingdings" panose="05000000000000000000" pitchFamily="2" charset="2"/>
              <a:buChar char="Ø"/>
              <a:defRPr/>
            </a:pPr>
            <a:r>
              <a:rPr lang="en-US" altLang="zh-CN" sz="1600" dirty="0">
                <a:latin typeface="微软雅黑" panose="020B0503020204020204" pitchFamily="34" charset="-122"/>
                <a:ea typeface="微软雅黑" panose="020B0503020204020204" pitchFamily="34" charset="-122"/>
                <a:cs typeface="Calibri" panose="020F0502020204030204"/>
              </a:rPr>
              <a:t>T-test: Differences in </a:t>
            </a:r>
            <a:r>
              <a:rPr lang="en-US" altLang="zh-CN" sz="1600" dirty="0">
                <a:solidFill>
                  <a:srgbClr val="FF0000"/>
                </a:solidFill>
                <a:latin typeface="微软雅黑" panose="020B0503020204020204" pitchFamily="34" charset="-122"/>
                <a:ea typeface="微软雅黑" panose="020B0503020204020204" pitchFamily="34" charset="-122"/>
                <a:cs typeface="Calibri" panose="020F0502020204030204"/>
              </a:rPr>
              <a:t>8 networks </a:t>
            </a:r>
            <a:r>
              <a:rPr lang="en-US" altLang="zh-CN" sz="1600" dirty="0">
                <a:latin typeface="微软雅黑" panose="020B0503020204020204" pitchFamily="34" charset="-122"/>
                <a:ea typeface="微软雅黑" panose="020B0503020204020204" pitchFamily="34" charset="-122"/>
                <a:cs typeface="Calibri" panose="020F0502020204030204"/>
              </a:rPr>
              <a:t>between good and bad math students</a:t>
            </a:r>
            <a:endParaRPr lang="en-US" altLang="zh-CN" sz="1600" dirty="0">
              <a:latin typeface="微软雅黑" panose="020B0503020204020204" pitchFamily="34" charset="-122"/>
              <a:ea typeface="微软雅黑" panose="020B0503020204020204" pitchFamily="34" charset="-122"/>
              <a:cs typeface="Calibri" panose="020F0502020204030204"/>
            </a:endParaRPr>
          </a:p>
        </p:txBody>
      </p:sp>
      <p:sp>
        <p:nvSpPr>
          <p:cNvPr id="49" name="文本框 48"/>
          <p:cNvSpPr txBox="1"/>
          <p:nvPr>
            <p:custDataLst>
              <p:tags r:id="rId1"/>
            </p:custDataLst>
          </p:nvPr>
        </p:nvSpPr>
        <p:spPr>
          <a:xfrm>
            <a:off x="1028700" y="5448121"/>
            <a:ext cx="9975215" cy="854710"/>
          </a:xfrm>
          <a:prstGeom prst="rect">
            <a:avLst/>
          </a:prstGeom>
          <a:noFill/>
          <a:ln>
            <a:solidFill>
              <a:schemeClr val="tx1"/>
            </a:solidFill>
          </a:ln>
        </p:spPr>
        <p:txBody>
          <a:bodyPr wrap="square" rtlCol="0">
            <a:noAutofit/>
          </a:bodyPr>
          <a:lstStyle/>
          <a:p>
            <a:pPr marL="285750" indent="-285750">
              <a:buFont typeface="Arial" panose="020B0604020202020204" pitchFamily="34" charset="0"/>
              <a:buChar char="•"/>
            </a:pPr>
            <a:r>
              <a:rPr kumimoji="1" lang="en-US" altLang="zh-CN" sz="1600" dirty="0">
                <a:latin typeface="Calibri" panose="020F0502020204030204" pitchFamily="34" charset="0"/>
                <a:cs typeface="Calibri" panose="020F0502020204030204" pitchFamily="34" charset="0"/>
              </a:rPr>
              <a:t>Specifically,  in the attention task, the differences in</a:t>
            </a:r>
            <a:r>
              <a:rPr kumimoji="1" lang="en-US" altLang="zh-CN" sz="1600" b="1" dirty="0">
                <a:latin typeface="Calibri" panose="020F0502020204030204" pitchFamily="34" charset="0"/>
                <a:cs typeface="Calibri" panose="020F0502020204030204" pitchFamily="34" charset="0"/>
              </a:rPr>
              <a:t> Medial frontal-Medial frontal, Frontoparietal-Medial frontal(FPN)</a:t>
            </a:r>
            <a:r>
              <a:rPr kumimoji="1" lang="en-US" altLang="zh-CN" sz="1600" dirty="0">
                <a:latin typeface="Calibri" panose="020F0502020204030204" pitchFamily="34" charset="0"/>
                <a:cs typeface="Calibri" panose="020F0502020204030204" pitchFamily="34" charset="0"/>
                <a:sym typeface="+mn-ea"/>
              </a:rPr>
              <a:t> are significant, which are located in the multi-demand networks.</a:t>
            </a:r>
            <a:endParaRPr kumimoji="1" lang="en-US" altLang="zh-CN" sz="1600" dirty="0">
              <a:latin typeface="Calibri" panose="020F0502020204030204" pitchFamily="34" charset="0"/>
              <a:cs typeface="Calibri" panose="020F0502020204030204" pitchFamily="34" charset="0"/>
              <a:sym typeface="+mn-ea"/>
            </a:endParaRPr>
          </a:p>
          <a:p>
            <a:pPr marL="285750" indent="-285750">
              <a:buFont typeface="Arial" panose="020B0604020202020204" pitchFamily="34" charset="0"/>
              <a:buChar char="•"/>
            </a:pPr>
            <a:r>
              <a:rPr kumimoji="1" lang="en-US" altLang="zh-CN" sz="1600" dirty="0">
                <a:latin typeface="Calibri" panose="020F0502020204030204" pitchFamily="34" charset="0"/>
                <a:cs typeface="Calibri" panose="020F0502020204030204" pitchFamily="34" charset="0"/>
                <a:sym typeface="+mn-ea"/>
              </a:rPr>
              <a:t>In other tasks, we didn’t find differences in multi-demand networks.</a:t>
            </a:r>
            <a:endParaRPr kumimoji="1" lang="en-US" altLang="zh-CN" sz="1600" dirty="0">
              <a:latin typeface="Calibri" panose="020F0502020204030204" pitchFamily="34" charset="0"/>
              <a:cs typeface="Calibri" panose="020F0502020204030204" pitchFamily="34" charset="0"/>
            </a:endParaRPr>
          </a:p>
        </p:txBody>
      </p:sp>
      <p:sp>
        <p:nvSpPr>
          <p:cNvPr id="50" name="文本框 49"/>
          <p:cNvSpPr txBox="1"/>
          <p:nvPr>
            <p:custDataLst>
              <p:tags r:id="rId2"/>
            </p:custDataLst>
          </p:nvPr>
        </p:nvSpPr>
        <p:spPr>
          <a:xfrm>
            <a:off x="685165" y="5126990"/>
            <a:ext cx="970915" cy="368300"/>
          </a:xfrm>
          <a:prstGeom prst="rect">
            <a:avLst/>
          </a:prstGeom>
          <a:solidFill>
            <a:srgbClr val="8F122A"/>
          </a:solidFill>
        </p:spPr>
        <p:txBody>
          <a:bodyPr wrap="square" rtlCol="0">
            <a:spAutoFit/>
          </a:bodyPr>
          <a:lstStyle/>
          <a:p>
            <a:pPr algn="ctr"/>
            <a:r>
              <a:rPr kumimoji="1" lang="en-US" altLang="zh-CN" dirty="0">
                <a:solidFill>
                  <a:schemeClr val="bg1"/>
                </a:solidFill>
                <a:latin typeface="Calibri" panose="020F0502020204030204" pitchFamily="34" charset="0"/>
                <a:cs typeface="Calibri" panose="020F0502020204030204" pitchFamily="34" charset="0"/>
              </a:rPr>
              <a:t>result4</a:t>
            </a:r>
            <a:endParaRPr kumimoji="1" lang="zh-CN" altLang="en-US" dirty="0">
              <a:solidFill>
                <a:schemeClr val="bg1"/>
              </a:solidFill>
              <a:latin typeface="Calibri" panose="020F0502020204030204" pitchFamily="34" charset="0"/>
              <a:cs typeface="Calibri" panose="020F0502020204030204" pitchFamily="34" charset="0"/>
            </a:endParaRPr>
          </a:p>
        </p:txBody>
      </p:sp>
      <p:pic>
        <p:nvPicPr>
          <p:cNvPr id="12" name="Picture 11" descr="Screenshot 2024-11-13 at 11.20.13"/>
          <p:cNvPicPr>
            <a:picLocks noChangeAspect="1"/>
          </p:cNvPicPr>
          <p:nvPr/>
        </p:nvPicPr>
        <p:blipFill>
          <a:blip r:embed="rId3"/>
          <a:srcRect r="453"/>
          <a:stretch>
            <a:fillRect/>
          </a:stretch>
        </p:blipFill>
        <p:spPr>
          <a:xfrm>
            <a:off x="1028700" y="1795145"/>
            <a:ext cx="4886325" cy="3268345"/>
          </a:xfrm>
          <a:prstGeom prst="rect">
            <a:avLst/>
          </a:prstGeom>
        </p:spPr>
      </p:pic>
      <p:pic>
        <p:nvPicPr>
          <p:cNvPr id="13" name="Picture 12" descr="Screenshot 2024-11-13 at 11.21.32"/>
          <p:cNvPicPr>
            <a:picLocks noChangeAspect="1"/>
          </p:cNvPicPr>
          <p:nvPr/>
        </p:nvPicPr>
        <p:blipFill>
          <a:blip r:embed="rId4"/>
          <a:srcRect b="818"/>
          <a:stretch>
            <a:fillRect/>
          </a:stretch>
        </p:blipFill>
        <p:spPr>
          <a:xfrm>
            <a:off x="6226175" y="1664335"/>
            <a:ext cx="5127625" cy="3387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altLang="zh-CN" sz="2400" b="1" i="1" dirty="0">
                <a:latin typeface="Times New Roman" panose="02020603050405020304" pitchFamily="18" charset="0"/>
                <a:cs typeface="Times New Roman" panose="02020603050405020304" pitchFamily="18" charset="0"/>
                <a:sym typeface="+mn-lt"/>
              </a:rPr>
              <a:t>Study2: Connection density</a:t>
            </a:r>
            <a:endParaRPr lang="en-US" altLang="zh-CN" sz="2400" b="1" i="1" dirty="0">
              <a:latin typeface="Times New Roman" panose="02020603050405020304" pitchFamily="18" charset="0"/>
              <a:cs typeface="Times New Roman" panose="02020603050405020304" pitchFamily="18" charset="0"/>
              <a:sym typeface="+mn-lt"/>
            </a:endParaRPr>
          </a:p>
        </p:txBody>
      </p:sp>
      <p:sp>
        <p:nvSpPr>
          <p:cNvPr id="3" name="Slide Number Placeholder 2"/>
          <p:cNvSpPr>
            <a:spLocks noGrp="1"/>
          </p:cNvSpPr>
          <p:nvPr>
            <p:ph type="sldNum" sz="quarter" idx="12"/>
          </p:nvPr>
        </p:nvSpPr>
        <p:spPr/>
        <p:txBody>
          <a:bodyPr/>
          <a:lstStyle/>
          <a:p>
            <a:fld id="{2359CDC3-D254-469E-8F04-CC4295B8C37F}" type="slidenum">
              <a:rPr lang="zh-CN" altLang="en-US" smtClean="0"/>
            </a:fld>
            <a:endParaRPr lang="zh-CN" altLang="en-US"/>
          </a:p>
        </p:txBody>
      </p:sp>
      <p:sp>
        <p:nvSpPr>
          <p:cNvPr id="4" name="Rectangle 9"/>
          <p:cNvSpPr/>
          <p:nvPr>
            <p:custDataLst>
              <p:tags r:id="rId1"/>
            </p:custDataLst>
          </p:nvPr>
        </p:nvSpPr>
        <p:spPr>
          <a:xfrm>
            <a:off x="3707130" y="1854200"/>
            <a:ext cx="2619375" cy="455295"/>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Adaptive Threshold Method</a:t>
            </a:r>
            <a:endParaRPr lang="en-US" altLang="zh-CN" sz="1400" dirty="0">
              <a:solidFill>
                <a:schemeClr val="tx1"/>
              </a:solidFill>
            </a:endParaRPr>
          </a:p>
        </p:txBody>
      </p:sp>
      <p:cxnSp>
        <p:nvCxnSpPr>
          <p:cNvPr id="17" name="Straight Arrow Connector 16"/>
          <p:cNvCxnSpPr/>
          <p:nvPr>
            <p:custDataLst>
              <p:tags r:id="rId2"/>
            </p:custDataLst>
          </p:nvPr>
        </p:nvCxnSpPr>
        <p:spPr>
          <a:xfrm>
            <a:off x="6326463" y="2082328"/>
            <a:ext cx="506095"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13"/>
          <p:cNvSpPr/>
          <p:nvPr>
            <p:custDataLst>
              <p:tags r:id="rId3"/>
            </p:custDataLst>
          </p:nvPr>
        </p:nvSpPr>
        <p:spPr>
          <a:xfrm>
            <a:off x="6832600" y="1854200"/>
            <a:ext cx="1851660" cy="455295"/>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 Binarization</a:t>
            </a:r>
            <a:endParaRPr lang="en-US" altLang="zh-CN" sz="1400" dirty="0">
              <a:solidFill>
                <a:schemeClr val="tx1"/>
              </a:solidFill>
            </a:endParaRPr>
          </a:p>
        </p:txBody>
      </p:sp>
      <p:sp>
        <p:nvSpPr>
          <p:cNvPr id="24" name="Rectangle 14"/>
          <p:cNvSpPr/>
          <p:nvPr>
            <p:custDataLst>
              <p:tags r:id="rId4"/>
            </p:custDataLst>
          </p:nvPr>
        </p:nvSpPr>
        <p:spPr>
          <a:xfrm>
            <a:off x="9587865" y="1854200"/>
            <a:ext cx="2135505" cy="455295"/>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sym typeface="+mn-ea"/>
              </a:rPr>
              <a:t>Connection density</a:t>
            </a:r>
            <a:endParaRPr lang="en-US" altLang="zh-CN" sz="1400" dirty="0">
              <a:solidFill>
                <a:schemeClr val="tx1"/>
              </a:solidFill>
              <a:sym typeface="+mn-ea"/>
            </a:endParaRPr>
          </a:p>
        </p:txBody>
      </p:sp>
      <p:cxnSp>
        <p:nvCxnSpPr>
          <p:cNvPr id="25" name="Straight Arrow Connector 24"/>
          <p:cNvCxnSpPr/>
          <p:nvPr>
            <p:custDataLst>
              <p:tags r:id="rId5"/>
            </p:custDataLst>
          </p:nvPr>
        </p:nvCxnSpPr>
        <p:spPr>
          <a:xfrm>
            <a:off x="8684218" y="2082025"/>
            <a:ext cx="895985"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11"/>
          <p:cNvSpPr/>
          <p:nvPr>
            <p:custDataLst>
              <p:tags r:id="rId6"/>
            </p:custDataLst>
          </p:nvPr>
        </p:nvSpPr>
        <p:spPr>
          <a:xfrm>
            <a:off x="454596" y="812240"/>
            <a:ext cx="11404681" cy="543904"/>
          </a:xfrm>
          <a:prstGeom prst="rect">
            <a:avLst/>
          </a:prstGeom>
          <a:solidFill>
            <a:srgbClr val="F0F0F0"/>
          </a:solidFill>
          <a:ln w="38100">
            <a:noFill/>
          </a:ln>
        </p:spPr>
        <p:txBody>
          <a:bodyPr wrap="square" lIns="135000" tIns="81000" rIns="135000" bIns="135000" rtlCol="0" anchor="ctr" anchorCtr="0">
            <a:spAutoFit/>
          </a:bodyPr>
          <a:lstStyle/>
          <a:p>
            <a:pPr marL="285750" indent="-285750" defTabSz="685800">
              <a:lnSpc>
                <a:spcPct val="150000"/>
              </a:lnSpc>
              <a:buFont typeface="Wingdings" panose="05000000000000000000" pitchFamily="2" charset="2"/>
              <a:buChar char="Ø"/>
              <a:defRPr/>
            </a:pPr>
            <a:r>
              <a:rPr lang="en-US" altLang="zh-CN" sz="1600" dirty="0">
                <a:latin typeface="微软雅黑" panose="020B0503020204020204" pitchFamily="34" charset="-122"/>
                <a:ea typeface="微软雅黑" panose="020B0503020204020204" pitchFamily="34" charset="-122"/>
                <a:cs typeface="Calibri" panose="020F0502020204030204"/>
              </a:rPr>
              <a:t>Identify differences in </a:t>
            </a:r>
            <a:r>
              <a:rPr lang="en-US" altLang="zh-CN" sz="1600" dirty="0">
                <a:solidFill>
                  <a:srgbClr val="FF0000"/>
                </a:solidFill>
                <a:latin typeface="微软雅黑" panose="020B0503020204020204" pitchFamily="34" charset="-122"/>
                <a:ea typeface="微软雅黑" panose="020B0503020204020204" pitchFamily="34" charset="-122"/>
                <a:cs typeface="Calibri" panose="020F0502020204030204"/>
              </a:rPr>
              <a:t>overall network</a:t>
            </a:r>
            <a:r>
              <a:rPr lang="en-US" altLang="zh-CN" sz="1600" dirty="0">
                <a:latin typeface="微软雅黑" panose="020B0503020204020204" pitchFamily="34" charset="-122"/>
                <a:ea typeface="微软雅黑" panose="020B0503020204020204" pitchFamily="34" charset="-122"/>
                <a:cs typeface="Calibri" panose="020F0502020204030204"/>
              </a:rPr>
              <a:t> characteristics</a:t>
            </a:r>
            <a:endParaRPr lang="en-US" altLang="zh-CN" sz="1600" dirty="0">
              <a:latin typeface="微软雅黑" panose="020B0503020204020204" pitchFamily="34" charset="-122"/>
              <a:ea typeface="微软雅黑" panose="020B0503020204020204" pitchFamily="34" charset="-122"/>
              <a:cs typeface="Calibri" panose="020F0502020204030204"/>
            </a:endParaRPr>
          </a:p>
        </p:txBody>
      </p:sp>
      <p:sp>
        <p:nvSpPr>
          <p:cNvPr id="32" name="Arrow: Notched Right 4"/>
          <p:cNvSpPr/>
          <p:nvPr>
            <p:custDataLst>
              <p:tags r:id="rId7"/>
            </p:custDataLst>
          </p:nvPr>
        </p:nvSpPr>
        <p:spPr>
          <a:xfrm>
            <a:off x="454660" y="1538605"/>
            <a:ext cx="3252470" cy="1123950"/>
          </a:xfrm>
          <a:prstGeom prst="notchedRightArrow">
            <a:avLst/>
          </a:prstGeom>
          <a:solidFill>
            <a:srgbClr val="B6C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Overall connection strength</a:t>
            </a:r>
            <a:endParaRPr lang="en-US" altLang="zh-CN" sz="1600" b="1" dirty="0">
              <a:solidFill>
                <a:schemeClr val="tx1"/>
              </a:solidFill>
            </a:endParaRPr>
          </a:p>
        </p:txBody>
      </p:sp>
      <p:graphicFrame>
        <p:nvGraphicFramePr>
          <p:cNvPr id="39" name="Table 38"/>
          <p:cNvGraphicFramePr/>
          <p:nvPr/>
        </p:nvGraphicFramePr>
        <p:xfrm>
          <a:off x="1748336" y="2883248"/>
          <a:ext cx="8545195" cy="1823924"/>
        </p:xfrm>
        <a:graphic>
          <a:graphicData uri="http://schemas.openxmlformats.org/drawingml/2006/table">
            <a:tbl>
              <a:tblPr firstRow="1" bandRow="1">
                <a:tableStyleId>{5C22544A-7EE6-4342-B048-85BDC9FD1C3A}</a:tableStyleId>
              </a:tblPr>
              <a:tblGrid>
                <a:gridCol w="2144395"/>
                <a:gridCol w="2133600"/>
                <a:gridCol w="2133600"/>
                <a:gridCol w="2133600"/>
              </a:tblGrid>
              <a:tr h="324553">
                <a:tc>
                  <a:txBody>
                    <a:bodyPr/>
                    <a:lstStyle/>
                    <a:p>
                      <a:pPr>
                        <a:buNone/>
                      </a:pPr>
                      <a:endParaRPr lang="en-US" dirty="0">
                        <a:solidFill>
                          <a:schemeClr val="bg1"/>
                        </a:solidFill>
                      </a:endParaRPr>
                    </a:p>
                  </a:txBody>
                  <a:tcPr>
                    <a:lnB w="12700" cap="flat" cmpd="sng" algn="ctr">
                      <a:solidFill>
                        <a:schemeClr val="tx1"/>
                      </a:solidFill>
                      <a:prstDash val="solid"/>
                      <a:round/>
                      <a:headEnd type="none" w="med" len="med"/>
                      <a:tailEnd type="none" w="med" len="med"/>
                    </a:lnB>
                    <a:solidFill>
                      <a:srgbClr val="8F122A"/>
                    </a:solidFill>
                  </a:tcPr>
                </a:tc>
                <a:tc>
                  <a:txBody>
                    <a:bodyPr/>
                    <a:lstStyle/>
                    <a:p>
                      <a:pPr algn="ctr" fontAlgn="b"/>
                      <a:r>
                        <a:rPr lang="en-US" altLang="zh-CN" sz="1400" b="0" i="0" dirty="0">
                          <a:solidFill>
                            <a:schemeClr val="bg1"/>
                          </a:solidFill>
                        </a:rPr>
                        <a:t>T-statistic</a:t>
                      </a:r>
                      <a:endParaRPr sz="1100" b="0" i="0" dirty="0">
                        <a:solidFill>
                          <a:schemeClr val="bg1"/>
                        </a:solidFill>
                        <a:latin typeface="Calibri" panose="020F0502020204030204"/>
                        <a:ea typeface="Calibri" panose="020F0502020204030204"/>
                      </a:endParaRPr>
                    </a:p>
                  </a:txBody>
                  <a:tcPr marL="13017" marR="13017" marT="13017" anchor="b">
                    <a:lnB w="12700" cap="flat" cmpd="sng" algn="ctr">
                      <a:solidFill>
                        <a:schemeClr val="tx1"/>
                      </a:solidFill>
                      <a:prstDash val="solid"/>
                      <a:round/>
                      <a:headEnd type="none" w="med" len="med"/>
                      <a:tailEnd type="none" w="med" len="med"/>
                    </a:lnB>
                    <a:solidFill>
                      <a:srgbClr val="8F122A"/>
                    </a:solidFill>
                  </a:tcPr>
                </a:tc>
                <a:tc>
                  <a:txBody>
                    <a:bodyPr/>
                    <a:lstStyle/>
                    <a:p>
                      <a:pPr algn="ctr" fontAlgn="b">
                        <a:buClrTx/>
                        <a:buSzTx/>
                        <a:buFontTx/>
                      </a:pPr>
                      <a:r>
                        <a:rPr lang="en-US" altLang="zh-CN" sz="1400" b="0" i="0" dirty="0">
                          <a:solidFill>
                            <a:schemeClr val="bg1"/>
                          </a:solidFill>
                        </a:rPr>
                        <a:t>P-value</a:t>
                      </a:r>
                      <a:endParaRPr lang="en-US" altLang="zh-CN" sz="1400" b="0" i="0" dirty="0">
                        <a:solidFill>
                          <a:schemeClr val="bg1"/>
                        </a:solidFill>
                      </a:endParaRPr>
                    </a:p>
                  </a:txBody>
                  <a:tcPr marL="13017" marR="13017" marT="13017" anchor="b">
                    <a:lnB w="12700" cap="flat" cmpd="sng" algn="ctr">
                      <a:solidFill>
                        <a:schemeClr val="tx1"/>
                      </a:solidFill>
                      <a:prstDash val="solid"/>
                      <a:round/>
                      <a:headEnd type="none" w="med" len="med"/>
                      <a:tailEnd type="none" w="med" len="med"/>
                    </a:lnB>
                    <a:solidFill>
                      <a:srgbClr val="8F122A"/>
                    </a:solidFill>
                  </a:tcPr>
                </a:tc>
                <a:tc>
                  <a:txBody>
                    <a:bodyPr/>
                    <a:lstStyle/>
                    <a:p>
                      <a:pPr algn="ctr" fontAlgn="b">
                        <a:buClrTx/>
                        <a:buSzTx/>
                        <a:buFontTx/>
                      </a:pPr>
                      <a:r>
                        <a:rPr lang="en-US" altLang="zh-CN" sz="1400" b="0" i="0" dirty="0">
                          <a:solidFill>
                            <a:schemeClr val="bg1"/>
                          </a:solidFill>
                        </a:rPr>
                        <a:t>Significant</a:t>
                      </a:r>
                      <a:endParaRPr lang="en-US" altLang="zh-CN" sz="1400" b="0" i="0" dirty="0">
                        <a:solidFill>
                          <a:schemeClr val="bg1"/>
                        </a:solidFill>
                      </a:endParaRPr>
                    </a:p>
                  </a:txBody>
                  <a:tcPr marL="13017" marR="13017" marT="13017" anchor="b">
                    <a:lnB w="12700" cap="flat" cmpd="sng" algn="ctr">
                      <a:solidFill>
                        <a:schemeClr val="tx1"/>
                      </a:solidFill>
                      <a:prstDash val="solid"/>
                      <a:round/>
                      <a:headEnd type="none" w="med" len="med"/>
                      <a:tailEnd type="none" w="med" len="med"/>
                    </a:lnB>
                    <a:solidFill>
                      <a:srgbClr val="8F122A"/>
                    </a:solidFill>
                  </a:tcPr>
                </a:tc>
              </a:tr>
              <a:tr h="364541">
                <a:tc>
                  <a:txBody>
                    <a:bodyPr/>
                    <a:lstStyle/>
                    <a:p>
                      <a:pPr algn="ctr" fontAlgn="b"/>
                      <a:r>
                        <a:rPr lang="en-US" altLang="zh-CN" sz="1400" b="0" i="0" dirty="0">
                          <a:solidFill>
                            <a:schemeClr val="tx1"/>
                          </a:solidFill>
                        </a:rPr>
                        <a:t>Emotion</a:t>
                      </a:r>
                      <a:endParaRPr sz="1100" b="0" i="0" dirty="0">
                        <a:solidFill>
                          <a:srgbClr val="000000"/>
                        </a:solidFill>
                        <a:latin typeface="Calibri" panose="020F0502020204030204"/>
                        <a:ea typeface="Calibri" panose="020F0502020204030204"/>
                      </a:endParaRPr>
                    </a:p>
                  </a:txBody>
                  <a:tcPr marL="13017" marR="13017" marT="13017" anchor="b">
                    <a:lnT w="12700" cap="flat" cmpd="sng" algn="ctr">
                      <a:solidFill>
                        <a:schemeClr val="tx1"/>
                      </a:solidFill>
                      <a:prstDash val="solid"/>
                      <a:round/>
                      <a:headEnd type="none" w="med" len="med"/>
                      <a:tailEnd type="none" w="med" len="med"/>
                    </a:lnT>
                    <a:solidFill>
                      <a:schemeClr val="bg1"/>
                    </a:solidFill>
                  </a:tcPr>
                </a:tc>
                <a:tc>
                  <a:txBody>
                    <a:bodyPr/>
                    <a:lstStyle/>
                    <a:p>
                      <a:pPr algn="ctr" fontAlgn="b">
                        <a:buClrTx/>
                        <a:buSzTx/>
                        <a:buFontTx/>
                      </a:pPr>
                      <a:r>
                        <a:rPr lang="en-US" altLang="zh-CN" sz="1400" b="0" i="0" dirty="0">
                          <a:solidFill>
                            <a:schemeClr val="tx1"/>
                          </a:solidFill>
                        </a:rPr>
                        <a:t>-2.3956</a:t>
                      </a:r>
                      <a:endParaRPr lang="en-US" altLang="zh-CN" sz="1400" b="0" i="0" dirty="0">
                        <a:solidFill>
                          <a:schemeClr val="tx1"/>
                        </a:solidFill>
                      </a:endParaRPr>
                    </a:p>
                  </a:txBody>
                  <a:tcPr marL="13017" marR="13017" marT="13017" anchor="b">
                    <a:lnT w="12700" cap="flat" cmpd="sng" algn="ctr">
                      <a:solidFill>
                        <a:schemeClr val="tx1"/>
                      </a:solidFill>
                      <a:prstDash val="solid"/>
                      <a:round/>
                      <a:headEnd type="none" w="med" len="med"/>
                      <a:tailEnd type="none" w="med" len="med"/>
                    </a:lnT>
                    <a:solidFill>
                      <a:schemeClr val="bg1"/>
                    </a:solidFill>
                  </a:tcPr>
                </a:tc>
                <a:tc>
                  <a:txBody>
                    <a:bodyPr/>
                    <a:lstStyle/>
                    <a:p>
                      <a:pPr algn="ctr" fontAlgn="b">
                        <a:buClrTx/>
                        <a:buSzTx/>
                        <a:buFontTx/>
                      </a:pPr>
                      <a:r>
                        <a:rPr lang="en-US" altLang="zh-CN" sz="1400" b="0" i="0" dirty="0">
                          <a:solidFill>
                            <a:schemeClr val="tx1"/>
                          </a:solidFill>
                        </a:rPr>
                        <a:t>0.0178</a:t>
                      </a:r>
                      <a:endParaRPr lang="en-US" altLang="zh-CN" sz="1400" b="0" i="0" dirty="0">
                        <a:solidFill>
                          <a:schemeClr val="tx1"/>
                        </a:solidFill>
                      </a:endParaRPr>
                    </a:p>
                  </a:txBody>
                  <a:tcPr marL="13017" marR="13017" marT="13017" anchor="b">
                    <a:lnT w="12700" cap="flat" cmpd="sng" algn="ctr">
                      <a:solidFill>
                        <a:schemeClr val="tx1"/>
                      </a:solidFill>
                      <a:prstDash val="solid"/>
                      <a:round/>
                      <a:headEnd type="none" w="med" len="med"/>
                      <a:tailEnd type="none" w="med" len="med"/>
                    </a:lnT>
                    <a:solidFill>
                      <a:schemeClr val="bg1"/>
                    </a:solidFill>
                  </a:tcPr>
                </a:tc>
                <a:tc>
                  <a:txBody>
                    <a:bodyPr/>
                    <a:lstStyle/>
                    <a:p>
                      <a:pPr algn="ctr" fontAlgn="b">
                        <a:buClrTx/>
                        <a:buSzTx/>
                        <a:buFontTx/>
                      </a:pPr>
                      <a:r>
                        <a:rPr lang="en-US" altLang="zh-CN" sz="1400" b="0" i="0" dirty="0">
                          <a:solidFill>
                            <a:schemeClr val="tx1"/>
                          </a:solidFill>
                        </a:rPr>
                        <a:t>FALSE</a:t>
                      </a:r>
                      <a:endParaRPr lang="en-US" altLang="zh-CN" sz="1400" b="0" i="0" dirty="0">
                        <a:solidFill>
                          <a:schemeClr val="tx1"/>
                        </a:solidFill>
                      </a:endParaRPr>
                    </a:p>
                  </a:txBody>
                  <a:tcPr marL="13017" marR="13017" marT="13017" anchor="b">
                    <a:lnT w="12700" cap="flat" cmpd="sng" algn="ctr">
                      <a:solidFill>
                        <a:schemeClr val="tx1"/>
                      </a:solidFill>
                      <a:prstDash val="solid"/>
                      <a:round/>
                      <a:headEnd type="none" w="med" len="med"/>
                      <a:tailEnd type="none" w="med" len="med"/>
                    </a:lnT>
                    <a:solidFill>
                      <a:schemeClr val="bg1"/>
                    </a:solidFill>
                  </a:tcPr>
                </a:tc>
              </a:tr>
              <a:tr h="364541">
                <a:tc>
                  <a:txBody>
                    <a:bodyPr/>
                    <a:lstStyle/>
                    <a:p>
                      <a:pPr algn="ctr" fontAlgn="b">
                        <a:buClrTx/>
                        <a:buSzTx/>
                        <a:buFontTx/>
                      </a:pPr>
                      <a:r>
                        <a:rPr lang="en-US" altLang="zh-CN" sz="1400" b="0" i="0" dirty="0">
                          <a:solidFill>
                            <a:schemeClr val="tx1"/>
                          </a:solidFill>
                        </a:rPr>
                        <a:t>Attention</a:t>
                      </a:r>
                      <a:endParaRPr lang="en-US" altLang="zh-CN" sz="1400" b="0" i="0" dirty="0">
                        <a:solidFill>
                          <a:schemeClr val="tx1"/>
                        </a:solidFill>
                      </a:endParaRPr>
                    </a:p>
                  </a:txBody>
                  <a:tcPr marL="13017" marR="13017" marT="13017" anchor="b">
                    <a:solidFill>
                      <a:schemeClr val="bg1"/>
                    </a:solidFill>
                  </a:tcPr>
                </a:tc>
                <a:tc>
                  <a:txBody>
                    <a:bodyPr/>
                    <a:lstStyle/>
                    <a:p>
                      <a:pPr algn="ctr" fontAlgn="b">
                        <a:buClrTx/>
                        <a:buSzTx/>
                        <a:buFontTx/>
                      </a:pPr>
                      <a:r>
                        <a:rPr lang="en-US" altLang="zh-CN" sz="1400" b="0" i="0" dirty="0">
                          <a:solidFill>
                            <a:schemeClr val="tx1"/>
                          </a:solidFill>
                        </a:rPr>
                        <a:t>0.6148</a:t>
                      </a:r>
                      <a:endParaRPr lang="en-US" altLang="zh-CN" sz="1400" b="0" i="0" dirty="0">
                        <a:solidFill>
                          <a:schemeClr val="tx1"/>
                        </a:solidFill>
                      </a:endParaRPr>
                    </a:p>
                  </a:txBody>
                  <a:tcPr marL="13017" marR="13017" marT="13017" anchor="b">
                    <a:solidFill>
                      <a:schemeClr val="bg1"/>
                    </a:solidFill>
                  </a:tcPr>
                </a:tc>
                <a:tc>
                  <a:txBody>
                    <a:bodyPr/>
                    <a:lstStyle/>
                    <a:p>
                      <a:pPr algn="ctr" fontAlgn="b">
                        <a:buClrTx/>
                        <a:buSzTx/>
                        <a:buFontTx/>
                      </a:pPr>
                      <a:r>
                        <a:rPr lang="en-US" altLang="zh-CN" sz="1400" b="0" i="0" dirty="0">
                          <a:solidFill>
                            <a:schemeClr val="tx1"/>
                          </a:solidFill>
                        </a:rPr>
                        <a:t>0.5398</a:t>
                      </a:r>
                      <a:endParaRPr lang="en-US" altLang="zh-CN" sz="1400" b="0" i="0" dirty="0">
                        <a:solidFill>
                          <a:schemeClr val="tx1"/>
                        </a:solidFill>
                      </a:endParaRPr>
                    </a:p>
                  </a:txBody>
                  <a:tcPr marL="13017" marR="13017" marT="13017" anchor="b">
                    <a:solidFill>
                      <a:schemeClr val="bg1"/>
                    </a:solidFill>
                  </a:tcPr>
                </a:tc>
                <a:tc>
                  <a:txBody>
                    <a:bodyPr/>
                    <a:lstStyle/>
                    <a:p>
                      <a:pPr algn="ctr" fontAlgn="b">
                        <a:buClrTx/>
                        <a:buSzTx/>
                        <a:buFontTx/>
                      </a:pPr>
                      <a:r>
                        <a:rPr lang="en-US" altLang="zh-CN" sz="1400" b="0" i="0" dirty="0">
                          <a:solidFill>
                            <a:schemeClr val="tx1"/>
                          </a:solidFill>
                        </a:rPr>
                        <a:t>FALSE</a:t>
                      </a:r>
                      <a:endParaRPr lang="en-US" altLang="zh-CN" sz="1400" b="0" i="0" dirty="0">
                        <a:solidFill>
                          <a:schemeClr val="tx1"/>
                        </a:solidFill>
                      </a:endParaRPr>
                    </a:p>
                  </a:txBody>
                  <a:tcPr marL="13017" marR="13017" marT="13017" anchor="b">
                    <a:solidFill>
                      <a:schemeClr val="bg1"/>
                    </a:solidFill>
                  </a:tcPr>
                </a:tc>
              </a:tr>
              <a:tr h="364541">
                <a:tc>
                  <a:txBody>
                    <a:bodyPr/>
                    <a:lstStyle/>
                    <a:p>
                      <a:pPr algn="ctr" fontAlgn="b">
                        <a:buClrTx/>
                        <a:buSzTx/>
                        <a:buFontTx/>
                      </a:pPr>
                      <a:r>
                        <a:rPr lang="en-US" altLang="zh-CN" sz="1400" b="0" i="0" dirty="0">
                          <a:solidFill>
                            <a:schemeClr val="tx1"/>
                          </a:solidFill>
                        </a:rPr>
                        <a:t>Working memory</a:t>
                      </a:r>
                      <a:endParaRPr lang="en-US" altLang="zh-CN" sz="1400" b="0" i="0" dirty="0">
                        <a:solidFill>
                          <a:schemeClr val="tx1"/>
                        </a:solidFill>
                      </a:endParaRPr>
                    </a:p>
                  </a:txBody>
                  <a:tcPr marL="13017" marR="13017" marT="13017" anchor="b">
                    <a:solidFill>
                      <a:schemeClr val="bg1"/>
                    </a:solidFill>
                  </a:tcPr>
                </a:tc>
                <a:tc>
                  <a:txBody>
                    <a:bodyPr/>
                    <a:lstStyle/>
                    <a:p>
                      <a:pPr algn="ctr" fontAlgn="b">
                        <a:buClrTx/>
                        <a:buSzTx/>
                        <a:buFontTx/>
                      </a:pPr>
                      <a:r>
                        <a:rPr lang="en-US" altLang="zh-CN" sz="1400" b="0" i="0" dirty="0">
                          <a:solidFill>
                            <a:schemeClr val="tx1"/>
                          </a:solidFill>
                        </a:rPr>
                        <a:t>-0.4048</a:t>
                      </a:r>
                      <a:endParaRPr lang="en-US" altLang="zh-CN" sz="1400" b="0" i="0" dirty="0">
                        <a:solidFill>
                          <a:schemeClr val="tx1"/>
                        </a:solidFill>
                      </a:endParaRPr>
                    </a:p>
                  </a:txBody>
                  <a:tcPr marL="13017" marR="13017" marT="13017" anchor="b">
                    <a:solidFill>
                      <a:schemeClr val="bg1"/>
                    </a:solidFill>
                  </a:tcPr>
                </a:tc>
                <a:tc>
                  <a:txBody>
                    <a:bodyPr/>
                    <a:lstStyle/>
                    <a:p>
                      <a:pPr algn="ctr" fontAlgn="b">
                        <a:buClrTx/>
                        <a:buSzTx/>
                        <a:buFontTx/>
                      </a:pPr>
                      <a:r>
                        <a:rPr lang="en-US" altLang="zh-CN" sz="1400" b="0" i="0" dirty="0">
                          <a:solidFill>
                            <a:schemeClr val="tx1"/>
                          </a:solidFill>
                        </a:rPr>
                        <a:t>0.6862</a:t>
                      </a:r>
                      <a:endParaRPr lang="en-US" altLang="zh-CN" sz="1400" b="0" i="0" dirty="0">
                        <a:solidFill>
                          <a:schemeClr val="tx1"/>
                        </a:solidFill>
                      </a:endParaRPr>
                    </a:p>
                  </a:txBody>
                  <a:tcPr marL="13017" marR="13017" marT="13017" anchor="b">
                    <a:solidFill>
                      <a:schemeClr val="bg1"/>
                    </a:solidFill>
                  </a:tcPr>
                </a:tc>
                <a:tc>
                  <a:txBody>
                    <a:bodyPr/>
                    <a:lstStyle/>
                    <a:p>
                      <a:pPr algn="ctr" fontAlgn="b">
                        <a:buClrTx/>
                        <a:buSzTx/>
                        <a:buFontTx/>
                      </a:pPr>
                      <a:r>
                        <a:rPr lang="en-US" altLang="zh-CN" sz="1400" b="0" i="0" dirty="0">
                          <a:solidFill>
                            <a:schemeClr val="tx1"/>
                          </a:solidFill>
                        </a:rPr>
                        <a:t>FALSE</a:t>
                      </a:r>
                      <a:endParaRPr lang="en-US" altLang="zh-CN" sz="1400" b="0" i="0" dirty="0">
                        <a:solidFill>
                          <a:schemeClr val="tx1"/>
                        </a:solidFill>
                      </a:endParaRPr>
                    </a:p>
                  </a:txBody>
                  <a:tcPr marL="13017" marR="13017" marT="13017" anchor="b">
                    <a:solidFill>
                      <a:schemeClr val="bg1"/>
                    </a:solidFill>
                  </a:tcPr>
                </a:tc>
              </a:tr>
              <a:tr h="364541">
                <a:tc>
                  <a:txBody>
                    <a:bodyPr/>
                    <a:lstStyle/>
                    <a:p>
                      <a:pPr algn="ctr" fontAlgn="b">
                        <a:buClrTx/>
                        <a:buSzTx/>
                        <a:buFontTx/>
                      </a:pPr>
                      <a:r>
                        <a:rPr lang="en-US" altLang="zh-CN" sz="1400" b="0" i="0" dirty="0">
                          <a:solidFill>
                            <a:schemeClr val="tx1"/>
                          </a:solidFill>
                        </a:rPr>
                        <a:t>Risk decision-making</a:t>
                      </a:r>
                      <a:endParaRPr lang="en-US" altLang="zh-CN" sz="1400" b="0" i="0" dirty="0">
                        <a:solidFill>
                          <a:schemeClr val="tx1"/>
                        </a:solidFill>
                      </a:endParaRPr>
                    </a:p>
                  </a:txBody>
                  <a:tcPr marL="13017" marR="13017" marT="13017"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buClrTx/>
                        <a:buSzTx/>
                        <a:buFontTx/>
                      </a:pPr>
                      <a:r>
                        <a:rPr lang="en-US" altLang="zh-CN" sz="1400" b="0" i="0" dirty="0">
                          <a:solidFill>
                            <a:schemeClr val="tx1"/>
                          </a:solidFill>
                        </a:rPr>
                        <a:t>-1.4718</a:t>
                      </a:r>
                      <a:endParaRPr lang="en-US" altLang="zh-CN" sz="1400" b="0" i="0" dirty="0">
                        <a:solidFill>
                          <a:schemeClr val="tx1"/>
                        </a:solidFill>
                      </a:endParaRPr>
                    </a:p>
                  </a:txBody>
                  <a:tcPr marL="13017" marR="13017" marT="13017"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buClrTx/>
                        <a:buSzTx/>
                        <a:buFontTx/>
                      </a:pPr>
                      <a:r>
                        <a:rPr lang="en-US" altLang="zh-CN" sz="1400" b="0" i="0" dirty="0">
                          <a:solidFill>
                            <a:schemeClr val="tx1"/>
                          </a:solidFill>
                        </a:rPr>
                        <a:t>0.1431</a:t>
                      </a:r>
                      <a:endParaRPr lang="en-US" altLang="zh-CN" sz="1400" b="0" i="0" dirty="0">
                        <a:solidFill>
                          <a:schemeClr val="tx1"/>
                        </a:solidFill>
                      </a:endParaRPr>
                    </a:p>
                  </a:txBody>
                  <a:tcPr marL="13017" marR="13017" marT="13017" anchor="b">
                    <a:lnB w="12700" cap="flat" cmpd="sng" algn="ctr">
                      <a:solidFill>
                        <a:schemeClr val="tx1"/>
                      </a:solidFill>
                      <a:prstDash val="solid"/>
                      <a:round/>
                      <a:headEnd type="none" w="med" len="med"/>
                      <a:tailEnd type="none" w="med" len="med"/>
                    </a:lnB>
                    <a:solidFill>
                      <a:schemeClr val="bg1"/>
                    </a:solidFill>
                  </a:tcPr>
                </a:tc>
                <a:tc>
                  <a:txBody>
                    <a:bodyPr/>
                    <a:lstStyle/>
                    <a:p>
                      <a:pPr algn="ctr" fontAlgn="b">
                        <a:buClrTx/>
                        <a:buSzTx/>
                        <a:buFontTx/>
                      </a:pPr>
                      <a:r>
                        <a:rPr lang="en-US" altLang="zh-CN" sz="1400" b="0" i="0" dirty="0">
                          <a:solidFill>
                            <a:schemeClr val="tx1"/>
                          </a:solidFill>
                        </a:rPr>
                        <a:t>FALSE</a:t>
                      </a:r>
                      <a:endParaRPr lang="en-US" altLang="zh-CN" sz="1400" b="0" i="0" dirty="0">
                        <a:solidFill>
                          <a:schemeClr val="tx1"/>
                        </a:solidFill>
                      </a:endParaRPr>
                    </a:p>
                  </a:txBody>
                  <a:tcPr marL="13017" marR="13017" marT="13017" anchor="b">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5" name="文本框 49"/>
          <p:cNvSpPr txBox="1"/>
          <p:nvPr>
            <p:custDataLst>
              <p:tags r:id="rId8"/>
            </p:custDataLst>
          </p:nvPr>
        </p:nvSpPr>
        <p:spPr>
          <a:xfrm>
            <a:off x="1971673" y="5159190"/>
            <a:ext cx="982345" cy="368300"/>
          </a:xfrm>
          <a:prstGeom prst="rect">
            <a:avLst/>
          </a:prstGeom>
          <a:solidFill>
            <a:srgbClr val="8F122A"/>
          </a:solidFill>
        </p:spPr>
        <p:txBody>
          <a:bodyPr wrap="square" rtlCol="0">
            <a:spAutoFit/>
          </a:bodyPr>
          <a:lstStyle/>
          <a:p>
            <a:r>
              <a:rPr kumimoji="1" lang="en-US" altLang="zh-CN" dirty="0">
                <a:solidFill>
                  <a:schemeClr val="bg1"/>
                </a:solidFill>
                <a:latin typeface="Calibri" panose="020F0502020204030204" pitchFamily="34" charset="0"/>
                <a:cs typeface="Calibri" panose="020F0502020204030204" pitchFamily="34" charset="0"/>
              </a:rPr>
              <a:t>result 5</a:t>
            </a:r>
            <a:endParaRPr kumimoji="1" lang="zh-CN" altLang="en-US" dirty="0">
              <a:solidFill>
                <a:schemeClr val="bg1"/>
              </a:solidFill>
              <a:latin typeface="Calibri" panose="020F0502020204030204" pitchFamily="34" charset="0"/>
              <a:cs typeface="Calibri" panose="020F0502020204030204" pitchFamily="34" charset="0"/>
            </a:endParaRPr>
          </a:p>
        </p:txBody>
      </p:sp>
      <p:sp>
        <p:nvSpPr>
          <p:cNvPr id="46" name="文本框 48"/>
          <p:cNvSpPr txBox="1"/>
          <p:nvPr>
            <p:custDataLst>
              <p:tags r:id="rId9"/>
            </p:custDataLst>
          </p:nvPr>
        </p:nvSpPr>
        <p:spPr>
          <a:xfrm>
            <a:off x="2315210" y="5512435"/>
            <a:ext cx="6849745" cy="414655"/>
          </a:xfrm>
          <a:prstGeom prst="rect">
            <a:avLst/>
          </a:prstGeom>
          <a:noFill/>
          <a:ln>
            <a:solidFill>
              <a:schemeClr val="tx1"/>
            </a:solidFill>
          </a:ln>
        </p:spPr>
        <p:txBody>
          <a:bodyPr wrap="square" rtlCol="0">
            <a:noAutofit/>
          </a:bodyPr>
          <a:lstStyle/>
          <a:p>
            <a:pPr marL="285750" indent="-285750">
              <a:buFont typeface="Arial" panose="020B0604020202020204" pitchFamily="34" charset="0"/>
              <a:buChar char="•"/>
            </a:pPr>
            <a:r>
              <a:rPr kumimoji="1" lang="en-US" altLang="zh-CN" sz="1600" dirty="0">
                <a:latin typeface="Calibri" panose="020F0502020204030204" pitchFamily="34" charset="0"/>
                <a:cs typeface="Calibri" panose="020F0502020204030204" pitchFamily="34" charset="0"/>
              </a:rPr>
              <a:t>There is no significant difference in the density of brain connections.</a:t>
            </a:r>
            <a:endParaRPr kumimoji="1" lang="en-US" altLang="zh-CN" sz="1600" dirty="0">
              <a:latin typeface="Calibri" panose="020F0502020204030204" pitchFamily="34" charset="0"/>
              <a:cs typeface="Calibri" panose="020F0502020204030204" pitchFamily="34" charset="0"/>
            </a:endParaRPr>
          </a:p>
        </p:txBody>
      </p:sp>
      <p:sp>
        <p:nvSpPr>
          <p:cNvPr id="5" name="矩形 4"/>
          <p:cNvSpPr/>
          <p:nvPr/>
        </p:nvSpPr>
        <p:spPr>
          <a:xfrm>
            <a:off x="193492" y="6356350"/>
            <a:ext cx="10909935" cy="276999"/>
          </a:xfrm>
          <a:prstGeom prst="rect">
            <a:avLst/>
          </a:prstGeom>
        </p:spPr>
        <p:txBody>
          <a:bodyPr wrap="square">
            <a:spAutoFit/>
          </a:bodyPr>
          <a:lstStyle/>
          <a:p>
            <a:r>
              <a:rPr lang="zh-CN" altLang="en-US" sz="1200" i="1" dirty="0">
                <a:latin typeface="Calibri" panose="020F0502020204030204" pitchFamily="34" charset="0"/>
                <a:cs typeface="Calibri" panose="020F0502020204030204" pitchFamily="34" charset="0"/>
              </a:rPr>
              <a:t>Bullmore, E., &amp; Sporns, O. (2009). Complex brain networks: graph theoretical analysis of structural and functional systems. Nature Reviews Neuroscience, 10(3), 186-198.</a:t>
            </a:r>
            <a:endParaRPr lang="zh-CN" altLang="en-US" sz="1200" i="1"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Summary:  </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5" name="矩形 4"/>
          <p:cNvSpPr/>
          <p:nvPr/>
        </p:nvSpPr>
        <p:spPr>
          <a:xfrm>
            <a:off x="185057" y="3545306"/>
            <a:ext cx="12170229" cy="2585323"/>
          </a:xfrm>
          <a:prstGeom prst="rect">
            <a:avLst/>
          </a:prstGeom>
        </p:spPr>
        <p:txBody>
          <a:bodyPr wrap="square">
            <a:spAutoFit/>
          </a:bodyPr>
          <a:lstStyle/>
          <a:p>
            <a:pPr marL="285750" indent="-285750">
              <a:buFont typeface="Wingdings" panose="05000000000000000000" pitchFamily="2" charset="2"/>
              <a:buChar char="l"/>
            </a:pPr>
            <a:r>
              <a:rPr lang="en-US" altLang="zh-CN" b="1" dirty="0">
                <a:solidFill>
                  <a:schemeClr val="accent1">
                    <a:lumMod val="75000"/>
                  </a:schemeClr>
                </a:solidFill>
              </a:rPr>
              <a:t>Q2:Do brain networks differ between people with high and lower math scores? </a:t>
            </a:r>
            <a:endParaRPr lang="en-US" altLang="zh-CN" b="1" dirty="0">
              <a:solidFill>
                <a:schemeClr val="accent1">
                  <a:lumMod val="75000"/>
                </a:schemeClr>
              </a:solidFill>
            </a:endParaRPr>
          </a:p>
          <a:p>
            <a:pPr marL="742950" lvl="1" indent="-285750">
              <a:buFont typeface="Wingdings" panose="05000000000000000000" pitchFamily="2" charset="2"/>
              <a:buChar char="Ø"/>
            </a:pPr>
            <a:r>
              <a:rPr lang="en-US" altLang="zh-CN" b="1" dirty="0">
                <a:latin typeface="Calibri" panose="020F0502020204030204" pitchFamily="34" charset="0"/>
                <a:cs typeface="Calibri" panose="020F0502020204030204" pitchFamily="34" charset="0"/>
              </a:rPr>
              <a:t>Study1 and Study2:</a:t>
            </a:r>
            <a:r>
              <a:rPr lang="zh-CN" altLang="en-US" b="1"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differences in the multi-demand networks</a:t>
            </a:r>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Our results show that </a:t>
            </a:r>
            <a:r>
              <a:rPr kumimoji="1" lang="en-US" altLang="zh-CN" dirty="0">
                <a:latin typeface="Calibri" panose="020F0502020204030204" pitchFamily="34" charset="0"/>
                <a:cs typeface="Calibri" panose="020F0502020204030204" pitchFamily="34" charset="0"/>
              </a:rPr>
              <a:t>networks that associated with math academic performance are most located in multiple-demand system, and specifically, attention task is characterized by significant variability in FC of </a:t>
            </a:r>
            <a:r>
              <a:rPr kumimoji="1" lang="en-US" altLang="zh-CN" dirty="0">
                <a:latin typeface="Calibri" panose="020F0502020204030204" pitchFamily="34" charset="0"/>
                <a:cs typeface="Calibri" panose="020F0502020204030204" pitchFamily="34" charset="0"/>
                <a:sym typeface="+mn-ea"/>
              </a:rPr>
              <a:t>multi-demand networks.</a:t>
            </a:r>
            <a:endParaRPr lang="en-US" altLang="zh-CN"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l"/>
            </a:pPr>
            <a:r>
              <a:rPr kumimoji="1" lang="en-US" altLang="zh-CN" b="1" dirty="0">
                <a:latin typeface="Calibri" panose="020F0502020204030204" pitchFamily="34" charset="0"/>
                <a:cs typeface="Calibri" panose="020F0502020204030204" pitchFamily="34" charset="0"/>
              </a:rPr>
              <a:t>Suggestion:</a:t>
            </a:r>
            <a:endParaRPr kumimoji="1" lang="en-US" altLang="zh-CN" b="1"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Students can develop an objective understanding of their own abilities and, in conjunction with their interests, choose appropriate developmental pathways.</a:t>
            </a:r>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a:p>
            <a:endParaRPr lang="zh-CN" altLang="en-US" dirty="0"/>
          </a:p>
        </p:txBody>
      </p:sp>
      <p:sp>
        <p:nvSpPr>
          <p:cNvPr id="6" name="矩形 5"/>
          <p:cNvSpPr/>
          <p:nvPr/>
        </p:nvSpPr>
        <p:spPr>
          <a:xfrm>
            <a:off x="422250" y="1029841"/>
            <a:ext cx="10223977" cy="2030095"/>
          </a:xfrm>
          <a:prstGeom prst="rect">
            <a:avLst/>
          </a:prstGeom>
        </p:spPr>
        <p:txBody>
          <a:bodyPr wrap="square">
            <a:spAutoFit/>
          </a:bodyPr>
          <a:lstStyle/>
          <a:p>
            <a:pPr marL="285750" indent="-285750">
              <a:buFont typeface="Wingdings" panose="05000000000000000000" pitchFamily="2" charset="2"/>
              <a:buChar char="l"/>
            </a:pPr>
            <a:r>
              <a:rPr lang="en-US" altLang="zh-CN" b="1" dirty="0">
                <a:solidFill>
                  <a:schemeClr val="accent1">
                    <a:lumMod val="75000"/>
                  </a:schemeClr>
                </a:solidFill>
              </a:rPr>
              <a:t>Q1: </a:t>
            </a:r>
            <a:r>
              <a:rPr lang="zh-CN" altLang="en-US" b="1" dirty="0">
                <a:solidFill>
                  <a:schemeClr val="accent1">
                    <a:lumMod val="75000"/>
                  </a:schemeClr>
                </a:solidFill>
              </a:rPr>
              <a:t>How to improve math scores by not just doing exercises</a:t>
            </a:r>
            <a:r>
              <a:rPr lang="en-US" altLang="zh-CN" b="1" dirty="0">
                <a:solidFill>
                  <a:schemeClr val="accent1">
                    <a:lumMod val="75000"/>
                  </a:schemeClr>
                </a:solidFill>
              </a:rPr>
              <a:t>?</a:t>
            </a:r>
            <a:endParaRPr lang="en-US" altLang="zh-CN" b="1" dirty="0">
              <a:solidFill>
                <a:schemeClr val="accent1">
                  <a:lumMod val="75000"/>
                </a:schemeClr>
              </a:solidFill>
            </a:endParaRPr>
          </a:p>
          <a:p>
            <a:pPr marL="742950" lvl="1" indent="-285750">
              <a:buFont typeface="Wingdings" panose="05000000000000000000" pitchFamily="2" charset="2"/>
              <a:buChar char="Ø"/>
            </a:pPr>
            <a:r>
              <a:rPr lang="en-US" altLang="zh-CN" b="1" dirty="0">
                <a:latin typeface="Calibri" panose="020F0502020204030204" pitchFamily="34" charset="0"/>
                <a:cs typeface="Calibri" panose="020F0502020204030204" pitchFamily="34" charset="0"/>
              </a:rPr>
              <a:t>Study1: </a:t>
            </a:r>
            <a:r>
              <a:rPr lang="en-US" altLang="zh-CN" dirty="0">
                <a:latin typeface="Calibri" panose="020F0502020204030204" pitchFamily="34" charset="0"/>
                <a:cs typeface="Calibri" panose="020F0502020204030204" pitchFamily="34" charset="0"/>
              </a:rPr>
              <a:t>the relationship between multiple tasks and mathematics performance</a:t>
            </a:r>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kumimoji="1" lang="en-US" altLang="zh-CN" b="1" dirty="0">
                <a:latin typeface="Calibri" panose="020F0502020204030204" pitchFamily="34" charset="0"/>
                <a:cs typeface="Calibri" panose="020F0502020204030204" pitchFamily="34" charset="0"/>
              </a:rPr>
              <a:t>Our results show that considering all tasks together may better than just a single task.</a:t>
            </a:r>
            <a:endParaRPr kumimoji="1" lang="en-US" altLang="zh-CN" b="1"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l"/>
            </a:pPr>
            <a:r>
              <a:rPr kumimoji="1" lang="en-US" altLang="zh-CN" b="1" dirty="0">
                <a:latin typeface="Calibri" panose="020F0502020204030204" pitchFamily="34" charset="0"/>
                <a:cs typeface="Calibri" panose="020F0502020204030204" pitchFamily="34" charset="0"/>
              </a:rPr>
              <a:t>Suggestion:</a:t>
            </a:r>
            <a:endParaRPr kumimoji="1" lang="en-US" altLang="zh-CN" b="1"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l"/>
            </a:pPr>
            <a:r>
              <a:rPr kumimoji="1" lang="en-US" altLang="zh-CN" dirty="0">
                <a:latin typeface="Calibri" panose="020F0502020204030204" pitchFamily="34" charset="0"/>
                <a:cs typeface="Calibri" panose="020F0502020204030204" pitchFamily="34" charset="0"/>
              </a:rPr>
              <a:t>By completing the four tasks, we can </a:t>
            </a:r>
            <a:r>
              <a:rPr kumimoji="1" lang="en-GB" altLang="en-US" dirty="0">
                <a:latin typeface="Calibri" panose="020F0502020204030204" pitchFamily="34" charset="0"/>
                <a:cs typeface="Calibri" panose="020F0502020204030204" pitchFamily="34" charset="0"/>
              </a:rPr>
              <a:t>identify students’</a:t>
            </a:r>
            <a:r>
              <a:rPr kumimoji="1" lang="en-US" altLang="zh-CN" dirty="0">
                <a:latin typeface="Calibri" panose="020F0502020204030204" pitchFamily="34" charset="0"/>
                <a:cs typeface="Calibri" panose="020F0502020204030204" pitchFamily="34" charset="0"/>
              </a:rPr>
              <a:t> deficiencies in certain abilities, which leads to poor math performance. Based on this, the education department can provide targeted training on the specific task.</a:t>
            </a:r>
            <a:endParaRPr kumimoji="1" lang="en-US" altLang="zh-CN"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3611668" y="2694276"/>
            <a:ext cx="1030605" cy="829945"/>
          </a:xfrm>
          <a:prstGeom prst="rect">
            <a:avLst/>
          </a:prstGeom>
          <a:noFill/>
        </p:spPr>
        <p:txBody>
          <a:bodyPr wrap="square" rtlCol="0">
            <a:normAutofit/>
          </a:bodyPr>
          <a:lstStyle/>
          <a:p>
            <a:r>
              <a:rPr lang="en-US" altLang="zh-CN" sz="4800" b="1" dirty="0">
                <a:latin typeface="+mj-lt"/>
                <a:ea typeface="微软雅黑" panose="020B0503020204020204" pitchFamily="34" charset="-122"/>
                <a:cs typeface="Arial" panose="020B0604020202020204" pitchFamily="34" charset="0"/>
                <a:sym typeface="Arial" panose="020B0604020202020204" pitchFamily="34" charset="0"/>
              </a:rPr>
              <a:t>03.</a:t>
            </a:r>
            <a:endParaRPr lang="en-US" altLang="zh-CN" sz="4800" b="1" dirty="0">
              <a:latin typeface="+mj-lt"/>
              <a:ea typeface="微软雅黑" panose="020B0503020204020204" pitchFamily="34" charset="-122"/>
              <a:cs typeface="Arial" panose="020B0604020202020204" pitchFamily="34" charset="0"/>
              <a:sym typeface="Arial" panose="020B0604020202020204" pitchFamily="34" charset="0"/>
            </a:endParaRPr>
          </a:p>
        </p:txBody>
      </p:sp>
      <p:sp>
        <p:nvSpPr>
          <p:cNvPr id="18" name="文本框 17"/>
          <p:cNvSpPr txBox="1"/>
          <p:nvPr>
            <p:custDataLst>
              <p:tags r:id="rId2"/>
            </p:custDataLst>
          </p:nvPr>
        </p:nvSpPr>
        <p:spPr>
          <a:xfrm>
            <a:off x="4721648" y="2694276"/>
            <a:ext cx="4246245" cy="831600"/>
          </a:xfrm>
          <a:prstGeom prst="rect">
            <a:avLst/>
          </a:prstGeom>
          <a:noFill/>
        </p:spPr>
        <p:txBody>
          <a:bodyPr wrap="square" bIns="46990" rtlCol="0" anchor="ctr" anchorCtr="0">
            <a:normAutofit/>
          </a:bodyPr>
          <a:lstStyle/>
          <a:p>
            <a:pPr>
              <a:lnSpc>
                <a:spcPct val="120000"/>
              </a:lnSpc>
            </a:pPr>
            <a:r>
              <a:rPr lang="en-US" altLang="zh-CN" sz="28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Discussion</a:t>
            </a:r>
            <a:endParaRPr lang="en-US" altLang="zh-CN" sz="28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Highlight</a:t>
            </a:r>
            <a:r>
              <a:rPr lang="zh-CN" altLang="en-US" sz="2400" b="1" i="1" dirty="0">
                <a:latin typeface="Times New Roman" panose="02020603050405020304" pitchFamily="18" charset="0"/>
                <a:cs typeface="Times New Roman" panose="02020603050405020304" pitchFamily="18" charset="0"/>
                <a:sym typeface="+mn-lt"/>
              </a:rPr>
              <a:t>，</a:t>
            </a:r>
            <a:r>
              <a:rPr lang="en-US" altLang="zh-CN" sz="2400" b="1" i="1" dirty="0">
                <a:latin typeface="Times New Roman" panose="02020603050405020304" pitchFamily="18" charset="0"/>
                <a:cs typeface="Times New Roman" panose="02020603050405020304" pitchFamily="18" charset="0"/>
                <a:sym typeface="+mn-lt"/>
              </a:rPr>
              <a:t> Limitations</a:t>
            </a:r>
            <a:r>
              <a:rPr lang="zh-CN" altLang="en-US" sz="2400" b="1" i="1" dirty="0">
                <a:latin typeface="Times New Roman" panose="02020603050405020304" pitchFamily="18" charset="0"/>
                <a:cs typeface="Times New Roman" panose="02020603050405020304" pitchFamily="18" charset="0"/>
                <a:sym typeface="+mn-lt"/>
              </a:rPr>
              <a:t> </a:t>
            </a:r>
            <a:r>
              <a:rPr lang="en-US" altLang="zh-CN" sz="2400" b="1" i="1" dirty="0">
                <a:latin typeface="Times New Roman" panose="02020603050405020304" pitchFamily="18" charset="0"/>
                <a:cs typeface="Times New Roman" panose="02020603050405020304" pitchFamily="18" charset="0"/>
                <a:sym typeface="+mn-lt"/>
              </a:rPr>
              <a:t>and Future work </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4" name="矩形 3"/>
          <p:cNvSpPr/>
          <p:nvPr/>
        </p:nvSpPr>
        <p:spPr>
          <a:xfrm>
            <a:off x="632359" y="4103050"/>
            <a:ext cx="10960925" cy="2585323"/>
          </a:xfrm>
          <a:prstGeom prst="rect">
            <a:avLst/>
          </a:prstGeom>
          <a:ln>
            <a:solidFill>
              <a:schemeClr val="tx1"/>
            </a:solidFill>
          </a:ln>
        </p:spPr>
        <p:txBody>
          <a:bodyPr wrap="square">
            <a:spAutoFit/>
          </a:bodyPr>
          <a:lstStyle/>
          <a:p>
            <a:pPr marL="285750" indent="-285750">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From static to dynamic</a:t>
            </a:r>
            <a:endParaRPr lang="en-US" altLang="zh-CN" b="1"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Our research on brain activity patterns is  limited to  static functional connectivity. However, the brain is a dynamic system, We can more accurately understand the working mechanism of the multi-demand brain network from a dynamic perspective.</a:t>
            </a:r>
            <a:r>
              <a:rPr lang="en-US" altLang="zh-CN" dirty="0">
                <a:latin typeface="Calibri" panose="020F0502020204030204" pitchFamily="34" charset="0"/>
                <a:ea typeface="等线" panose="02010600030101010101" pitchFamily="2" charset="-122"/>
                <a:cs typeface="Calibri" panose="020F0502020204030204" pitchFamily="34" charset="0"/>
              </a:rPr>
              <a:t>  </a:t>
            </a:r>
            <a:endParaRPr lang="en-US" altLang="zh-CN" dirty="0">
              <a:latin typeface="Calibri" panose="020F0502020204030204" pitchFamily="34" charset="0"/>
              <a:ea typeface="等线" panose="02010600030101010101" pitchFamily="2" charset="-122"/>
              <a:cs typeface="Calibri" panose="020F0502020204030204" pitchFamily="34" charset="0"/>
            </a:endParaRPr>
          </a:p>
          <a:p>
            <a:pPr marL="742950" lvl="1" indent="-285750">
              <a:buFont typeface="Arial" panose="020B0604020202020204" pitchFamily="34" charset="0"/>
              <a:buChar char="•"/>
            </a:pPr>
            <a:endParaRPr lang="en-US" altLang="zh-CN" dirty="0">
              <a:latin typeface="Calibri" panose="020F0502020204030204" pitchFamily="34" charset="0"/>
              <a:ea typeface="等线" panose="02010600030101010101" pitchFamily="2" charset="-122"/>
              <a:cs typeface="Calibri" panose="020F0502020204030204" pitchFamily="34" charset="0"/>
            </a:endParaRPr>
          </a:p>
          <a:p>
            <a:pPr marL="285750" indent="-285750">
              <a:buFont typeface="Arial" panose="020B0604020202020204" pitchFamily="34" charset="0"/>
              <a:buChar char="•"/>
            </a:pPr>
            <a:r>
              <a:rPr lang="en-US" altLang="zh-CN" b="1" dirty="0">
                <a:latin typeface="Calibri" panose="020F0502020204030204" pitchFamily="34" charset="0"/>
                <a:ea typeface="等线" panose="02010600030101010101" pitchFamily="2" charset="-122"/>
                <a:cs typeface="Calibri" panose="020F0502020204030204" pitchFamily="34" charset="0"/>
              </a:rPr>
              <a:t>From single test to graph theory</a:t>
            </a:r>
            <a:endParaRPr lang="en-US" altLang="zh-CN" b="1" dirty="0">
              <a:latin typeface="Calibri" panose="020F0502020204030204" pitchFamily="34" charset="0"/>
              <a:ea typeface="等线" panose="02010600030101010101" pitchFamily="2" charset="-122"/>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Our research on the differences in brain networks between those with good and poor math performance is still preliminary. We may consider adding more graph theory  to further analyze.</a:t>
            </a:r>
            <a:r>
              <a:rPr lang="zh-CN" altLang="en-US" dirty="0">
                <a:latin typeface="Calibri" panose="020F0502020204030204" pitchFamily="34" charset="0"/>
                <a:cs typeface="Calibri" panose="020F0502020204030204" pitchFamily="34" charset="0"/>
              </a:rPr>
              <a:t> </a:t>
            </a:r>
            <a:endParaRPr lang="zh-CN" altLang="en-US" dirty="0">
              <a:latin typeface="Calibri" panose="020F0502020204030204" pitchFamily="34" charset="0"/>
              <a:cs typeface="Calibri" panose="020F0502020204030204" pitchFamily="34" charset="0"/>
            </a:endParaRPr>
          </a:p>
        </p:txBody>
      </p:sp>
      <p:sp>
        <p:nvSpPr>
          <p:cNvPr id="5" name="矩形 4"/>
          <p:cNvSpPr/>
          <p:nvPr/>
        </p:nvSpPr>
        <p:spPr>
          <a:xfrm>
            <a:off x="741216" y="1103448"/>
            <a:ext cx="11312239" cy="2308324"/>
          </a:xfrm>
          <a:prstGeom prst="rect">
            <a:avLst/>
          </a:prstGeom>
          <a:ln>
            <a:solidFill>
              <a:schemeClr val="tx1"/>
            </a:solidFill>
          </a:ln>
        </p:spPr>
        <p:txBody>
          <a:bodyPr wrap="square">
            <a:spAutoFit/>
          </a:bodyPr>
          <a:lstStyle/>
          <a:p>
            <a:pPr marL="285750" indent="-285750">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Theoretically:</a:t>
            </a:r>
            <a:endParaRPr lang="en-US" altLang="zh-CN" b="1"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Our</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study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identities</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 set of FC within multi-demand network that precisely represents mathematical cognition.</a:t>
            </a:r>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The multi-demand network demonstrate the relationship between cognitive function, such as attention, emotion, working memory, risk decision-making with mathematical learning.</a:t>
            </a:r>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Practically:</a:t>
            </a:r>
            <a:endParaRPr lang="en-US" altLang="zh-CN" b="1"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Our research provides concrete suggestions for mathematics learning and education.</a:t>
            </a:r>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We change the model framework according to the characteristics of our data, and our model has interpretability.</a:t>
            </a:r>
            <a:endParaRPr lang="en-US" altLang="zh-CN" dirty="0">
              <a:latin typeface="Calibri" panose="020F0502020204030204" pitchFamily="34" charset="0"/>
              <a:cs typeface="Calibri" panose="020F0502020204030204" pitchFamily="34" charset="0"/>
            </a:endParaRPr>
          </a:p>
        </p:txBody>
      </p:sp>
      <p:sp>
        <p:nvSpPr>
          <p:cNvPr id="6" name="文本框 49"/>
          <p:cNvSpPr txBox="1"/>
          <p:nvPr>
            <p:custDataLst>
              <p:tags r:id="rId1"/>
            </p:custDataLst>
          </p:nvPr>
        </p:nvSpPr>
        <p:spPr>
          <a:xfrm>
            <a:off x="643242" y="824650"/>
            <a:ext cx="1381498" cy="369332"/>
          </a:xfrm>
          <a:prstGeom prst="rect">
            <a:avLst/>
          </a:prstGeom>
          <a:solidFill>
            <a:srgbClr val="8F122A"/>
          </a:solidFill>
        </p:spPr>
        <p:txBody>
          <a:bodyPr wrap="square" rtlCol="0">
            <a:spAutoFit/>
          </a:bodyPr>
          <a:lstStyle/>
          <a:p>
            <a:r>
              <a:rPr lang="en-US" altLang="zh-CN" b="1" i="1" dirty="0">
                <a:solidFill>
                  <a:schemeClr val="bg1"/>
                </a:solidFill>
                <a:latin typeface="Times New Roman" panose="02020603050405020304" pitchFamily="18" charset="0"/>
                <a:cs typeface="Times New Roman" panose="02020603050405020304" pitchFamily="18" charset="0"/>
                <a:sym typeface="+mn-lt"/>
              </a:rPr>
              <a:t>Highlight</a:t>
            </a:r>
            <a:endParaRPr kumimoji="1" lang="zh-CN" altLang="en-US" dirty="0">
              <a:solidFill>
                <a:schemeClr val="bg1"/>
              </a:solidFill>
              <a:latin typeface="Calibri" panose="020F0502020204030204" pitchFamily="34" charset="0"/>
              <a:cs typeface="Calibri" panose="020F0502020204030204" pitchFamily="34" charset="0"/>
            </a:endParaRPr>
          </a:p>
        </p:txBody>
      </p:sp>
      <p:sp>
        <p:nvSpPr>
          <p:cNvPr id="8" name="文本框 49"/>
          <p:cNvSpPr txBox="1"/>
          <p:nvPr>
            <p:custDataLst>
              <p:tags r:id="rId2"/>
            </p:custDataLst>
          </p:nvPr>
        </p:nvSpPr>
        <p:spPr>
          <a:xfrm>
            <a:off x="567043" y="3800797"/>
            <a:ext cx="2927270" cy="369332"/>
          </a:xfrm>
          <a:prstGeom prst="rect">
            <a:avLst/>
          </a:prstGeom>
          <a:solidFill>
            <a:srgbClr val="8F122A"/>
          </a:solidFill>
        </p:spPr>
        <p:txBody>
          <a:bodyPr wrap="square" rtlCol="0">
            <a:spAutoFit/>
          </a:bodyPr>
          <a:lstStyle/>
          <a:p>
            <a:r>
              <a:rPr lang="en-US" altLang="zh-CN" b="1" i="1" dirty="0">
                <a:solidFill>
                  <a:schemeClr val="bg1"/>
                </a:solidFill>
                <a:latin typeface="Times New Roman" panose="02020603050405020304" pitchFamily="18" charset="0"/>
                <a:cs typeface="Times New Roman" panose="02020603050405020304" pitchFamily="18" charset="0"/>
                <a:sym typeface="+mn-lt"/>
              </a:rPr>
              <a:t>Limitations and Future work</a:t>
            </a:r>
            <a:endParaRPr kumimoji="1" lang="zh-CN" altLang="en-US" dirty="0">
              <a:solidFill>
                <a:schemeClr val="bg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Any questions or suggestions about our research? </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4" name="矩形 3"/>
          <p:cNvSpPr/>
          <p:nvPr/>
        </p:nvSpPr>
        <p:spPr>
          <a:xfrm>
            <a:off x="2028884" y="2849956"/>
            <a:ext cx="7500256" cy="707886"/>
          </a:xfrm>
          <a:prstGeom prst="rect">
            <a:avLst/>
          </a:prstGeom>
        </p:spPr>
        <p:txBody>
          <a:bodyPr wrap="square">
            <a:spAutoFit/>
          </a:bodyPr>
          <a:lstStyle/>
          <a:p>
            <a:r>
              <a:rPr lang="en-US" altLang="zh-CN" sz="4000" dirty="0">
                <a:latin typeface="Calibri" panose="020F0502020204030204" pitchFamily="34" charset="0"/>
                <a:cs typeface="Calibri" panose="020F0502020204030204" pitchFamily="34" charset="0"/>
              </a:rPr>
              <a:t>We really</a:t>
            </a:r>
            <a:r>
              <a:rPr lang="zh-CN" altLang="en-US" sz="4000" dirty="0">
                <a:latin typeface="Calibri" panose="020F0502020204030204" pitchFamily="34" charset="0"/>
                <a:cs typeface="Calibri" panose="020F0502020204030204" pitchFamily="34" charset="0"/>
              </a:rPr>
              <a:t> </a:t>
            </a:r>
            <a:r>
              <a:rPr lang="en-US" altLang="zh-CN" sz="4000" dirty="0">
                <a:latin typeface="Calibri" panose="020F0502020204030204" pitchFamily="34" charset="0"/>
                <a:cs typeface="Calibri" panose="020F0502020204030204" pitchFamily="34" charset="0"/>
              </a:rPr>
              <a:t>value your suggestions</a:t>
            </a:r>
            <a:r>
              <a:rPr lang="zh-CN" altLang="en-US" sz="4000" dirty="0">
                <a:latin typeface="Calibri" panose="020F0502020204030204" pitchFamily="34" charset="0"/>
                <a:cs typeface="Calibri" panose="020F0502020204030204" pitchFamily="34" charset="0"/>
              </a:rPr>
              <a:t>！</a:t>
            </a:r>
            <a:endParaRPr lang="zh-CN" altLang="en-US" sz="4000"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6" name="标题 2"/>
          <p:cNvSpPr txBox="1"/>
          <p:nvPr/>
        </p:nvSpPr>
        <p:spPr>
          <a:xfrm>
            <a:off x="0" y="2113808"/>
            <a:ext cx="12192001" cy="1876301"/>
          </a:xfrm>
          <a:prstGeom prst="rect">
            <a:avLst/>
          </a:prstGeom>
          <a:solidFill>
            <a:srgbClr val="8F122A"/>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pPr algn="ctr"/>
            <a:endParaRPr lang="en-US" altLang="zh-CN" dirty="0">
              <a:solidFill>
                <a:schemeClr val="bg1"/>
              </a:solidFill>
            </a:endParaRPr>
          </a:p>
          <a:p>
            <a:pPr algn="ctr"/>
            <a:r>
              <a:rPr lang="en-US" altLang="zh-CN" dirty="0">
                <a:solidFill>
                  <a:schemeClr val="bg1"/>
                </a:solidFill>
              </a:rPr>
              <a:t>Thank you for your attention!</a:t>
            </a:r>
            <a:endParaRPr lang="en-US" altLang="zh-CN" dirty="0">
              <a:solidFill>
                <a:schemeClr val="bg1"/>
              </a:solidFill>
            </a:endParaRPr>
          </a:p>
          <a:p>
            <a:pPr algn="ctr"/>
            <a:endParaRPr lang="zh-CN" altLang="en-US" dirty="0">
              <a:solidFill>
                <a:schemeClr val="bg1"/>
              </a:solidFill>
            </a:endParaRPr>
          </a:p>
        </p:txBody>
      </p:sp>
      <p:sp>
        <p:nvSpPr>
          <p:cNvPr id="3" name="矩形 2"/>
          <p:cNvSpPr/>
          <p:nvPr/>
        </p:nvSpPr>
        <p:spPr>
          <a:xfrm>
            <a:off x="1770185" y="4454769"/>
            <a:ext cx="10984522" cy="861774"/>
          </a:xfrm>
          <a:prstGeom prst="rect">
            <a:avLst/>
          </a:prstGeom>
        </p:spPr>
        <p:txBody>
          <a:bodyPr wrap="square">
            <a:spAutoFit/>
          </a:bodyPr>
          <a:lstStyle/>
          <a:p>
            <a:pPr>
              <a:spcAft>
                <a:spcPts val="1200"/>
              </a:spcAft>
            </a:pPr>
            <a:r>
              <a:rPr lang="en-US" altLang="zh-CN" sz="2000" dirty="0">
                <a:latin typeface="Bradley Hand" pitchFamily="2" charset="0"/>
                <a:cs typeface="AkayaKanadaka" panose="02010502080401010103" pitchFamily="2" charset="0"/>
              </a:rPr>
              <a:t>We w</a:t>
            </a:r>
            <a:r>
              <a:rPr lang="zh-CN" altLang="en-US" sz="2000" dirty="0">
                <a:latin typeface="Bradley Hand" pitchFamily="2" charset="0"/>
                <a:cs typeface="AkayaKanadaka" panose="02010502080401010103" pitchFamily="2" charset="0"/>
              </a:rPr>
              <a:t>ish </a:t>
            </a:r>
            <a:r>
              <a:rPr lang="en-US" altLang="zh-CN" sz="2000" dirty="0">
                <a:latin typeface="Bradley Hand" pitchFamily="2" charset="0"/>
                <a:cs typeface="AkayaKanadaka" panose="02010502080401010103" pitchFamily="2" charset="0"/>
              </a:rPr>
              <a:t>we</a:t>
            </a:r>
            <a:r>
              <a:rPr lang="zh-CN" altLang="en-US" sz="2000" dirty="0">
                <a:latin typeface="Bradley Hand" pitchFamily="2" charset="0"/>
                <a:cs typeface="AkayaKanadaka" panose="02010502080401010103" pitchFamily="2" charset="0"/>
              </a:rPr>
              <a:t> can find </a:t>
            </a:r>
            <a:r>
              <a:rPr lang="en-US" altLang="zh-CN" sz="2000" dirty="0">
                <a:latin typeface="Bradley Hand" pitchFamily="2" charset="0"/>
                <a:cs typeface="AkayaKanadaka" panose="02010502080401010103" pitchFamily="2" charset="0"/>
              </a:rPr>
              <a:t>our</a:t>
            </a:r>
            <a:r>
              <a:rPr lang="zh-CN" altLang="en-US" sz="2000" dirty="0">
                <a:latin typeface="Bradley Hand" pitchFamily="2" charset="0"/>
                <a:cs typeface="AkayaKanadaka" panose="02010502080401010103" pitchFamily="2" charset="0"/>
              </a:rPr>
              <a:t> own strengths and apply them to </a:t>
            </a:r>
            <a:r>
              <a:rPr lang="en-US" altLang="zh-CN" sz="2000" dirty="0">
                <a:latin typeface="Bradley Hand" pitchFamily="2" charset="0"/>
                <a:cs typeface="AkayaKanadaka" panose="02010502080401010103" pitchFamily="2" charset="0"/>
              </a:rPr>
              <a:t>our</a:t>
            </a:r>
            <a:r>
              <a:rPr lang="zh-CN" altLang="en-US" sz="2000" dirty="0">
                <a:latin typeface="Bradley Hand" pitchFamily="2" charset="0"/>
                <a:cs typeface="AkayaKanadaka" panose="02010502080401010103" pitchFamily="2" charset="0"/>
              </a:rPr>
              <a:t> world.</a:t>
            </a:r>
            <a:r>
              <a:rPr lang="en-US" altLang="zh-CN" sz="2000" dirty="0">
                <a:latin typeface="Bradley Hand" pitchFamily="2" charset="0"/>
                <a:cs typeface="AkayaKanadaka" panose="02010502080401010103" pitchFamily="2" charset="0"/>
              </a:rPr>
              <a:t> </a:t>
            </a:r>
            <a:endParaRPr lang="en-US" altLang="zh-CN" sz="2000" dirty="0">
              <a:latin typeface="Bradley Hand" pitchFamily="2" charset="0"/>
              <a:cs typeface="AkayaKanadaka" panose="02010502080401010103" pitchFamily="2" charset="0"/>
            </a:endParaRPr>
          </a:p>
          <a:p>
            <a:pPr>
              <a:spcAft>
                <a:spcPts val="1200"/>
              </a:spcAft>
            </a:pPr>
            <a:r>
              <a:rPr lang="en-US" altLang="zh-CN" sz="2000" dirty="0">
                <a:latin typeface="Bradley Hand" pitchFamily="2" charset="0"/>
                <a:cs typeface="AkayaKanadaka" panose="02010502080401010103" pitchFamily="2" charset="0"/>
              </a:rPr>
              <a:t>And we will find happiness in anything we would like to pursue-now and the future! </a:t>
            </a:r>
            <a:endParaRPr lang="zh-CN" altLang="en-US" sz="2000" dirty="0">
              <a:latin typeface="Bradley Hand" pitchFamily="2" charset="0"/>
              <a:cs typeface="AkayaKanadaka" panose="02010502080401010103"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survey:</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4" name="矩形 3"/>
          <p:cNvSpPr/>
          <p:nvPr/>
        </p:nvSpPr>
        <p:spPr>
          <a:xfrm>
            <a:off x="589787" y="1698452"/>
            <a:ext cx="9316213" cy="369332"/>
          </a:xfrm>
          <a:prstGeom prst="rect">
            <a:avLst/>
          </a:prstGeom>
        </p:spPr>
        <p:txBody>
          <a:bodyPr wrap="square">
            <a:spAutoFit/>
          </a:bodyPr>
          <a:lstStyle/>
          <a:p>
            <a:r>
              <a:rPr lang="en-US" altLang="zh-CN" dirty="0"/>
              <a:t>Q2: </a:t>
            </a:r>
            <a:r>
              <a:rPr kumimoji="1" lang="en-US" altLang="zh-CN" dirty="0"/>
              <a:t>Why did you choose the department of </a:t>
            </a:r>
            <a:r>
              <a:rPr kumimoji="1" lang="zh-CN" altLang="en-US" dirty="0"/>
              <a:t> </a:t>
            </a:r>
            <a:r>
              <a:rPr kumimoji="1" lang="en-US" altLang="zh-CN" dirty="0"/>
              <a:t>Applied</a:t>
            </a:r>
            <a:r>
              <a:rPr kumimoji="1" lang="zh-CN" altLang="en-US" dirty="0"/>
              <a:t> </a:t>
            </a:r>
            <a:r>
              <a:rPr kumimoji="1" lang="en-US" altLang="zh-CN" dirty="0"/>
              <a:t>Mathematics</a:t>
            </a:r>
            <a:endParaRPr lang="zh-CN" altLang="en-US" dirty="0"/>
          </a:p>
        </p:txBody>
      </p:sp>
      <p:sp>
        <p:nvSpPr>
          <p:cNvPr id="5" name="矩形 4"/>
          <p:cNvSpPr/>
          <p:nvPr/>
        </p:nvSpPr>
        <p:spPr>
          <a:xfrm>
            <a:off x="589787" y="1136560"/>
            <a:ext cx="8977563" cy="369332"/>
          </a:xfrm>
          <a:prstGeom prst="rect">
            <a:avLst/>
          </a:prstGeom>
        </p:spPr>
        <p:txBody>
          <a:bodyPr wrap="square">
            <a:spAutoFit/>
          </a:bodyPr>
          <a:lstStyle/>
          <a:p>
            <a:r>
              <a:rPr lang="en-US" altLang="zh-CN" dirty="0"/>
              <a:t>Q1: </a:t>
            </a:r>
            <a:r>
              <a:rPr kumimoji="1" lang="en-US" altLang="zh-CN" dirty="0"/>
              <a:t>How many of you think you are good at math? Please raise your hands.</a:t>
            </a:r>
            <a:endParaRPr lang="zh-CN" altLang="en-US" dirty="0"/>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5112" y="2260344"/>
            <a:ext cx="8890000" cy="4191779"/>
          </a:xfrm>
          <a:prstGeom prst="rect">
            <a:avLst/>
          </a:prstGeom>
        </p:spPr>
      </p:pic>
      <p:sp>
        <p:nvSpPr>
          <p:cNvPr id="16" name="矩形 15"/>
          <p:cNvSpPr/>
          <p:nvPr/>
        </p:nvSpPr>
        <p:spPr>
          <a:xfrm>
            <a:off x="4241800" y="2984500"/>
            <a:ext cx="1006093" cy="241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325974" y="6356350"/>
            <a:ext cx="7505188" cy="307777"/>
          </a:xfrm>
          <a:prstGeom prst="rect">
            <a:avLst/>
          </a:prstGeom>
        </p:spPr>
        <p:txBody>
          <a:bodyPr wrap="square">
            <a:spAutoFit/>
          </a:bodyPr>
          <a:lstStyle/>
          <a:p>
            <a:r>
              <a:rPr lang="zh-CN" altLang="en-US" sz="1400" dirty="0">
                <a:latin typeface="Calibri" panose="020F0502020204030204" pitchFamily="34" charset="0"/>
                <a:cs typeface="Calibri" panose="020F0502020204030204" pitchFamily="34" charset="0"/>
              </a:rPr>
              <a:t>An overview of employment and wages in science, technology, engineering, and math (STEM) groups</a:t>
            </a:r>
            <a:endParaRPr lang="zh-CN" altLang="en-US" sz="1400"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3611668" y="2694276"/>
            <a:ext cx="1030605" cy="829945"/>
          </a:xfrm>
          <a:prstGeom prst="rect">
            <a:avLst/>
          </a:prstGeom>
          <a:noFill/>
        </p:spPr>
        <p:txBody>
          <a:bodyPr wrap="square" rtlCol="0">
            <a:normAutofit/>
          </a:bodyPr>
          <a:lstStyle/>
          <a:p>
            <a:r>
              <a:rPr lang="en-US" altLang="zh-CN" sz="4800" b="1" dirty="0">
                <a:latin typeface="+mj-lt"/>
                <a:ea typeface="微软雅黑" panose="020B0503020204020204" pitchFamily="34" charset="-122"/>
                <a:cs typeface="Arial" panose="020B0604020202020204" pitchFamily="34" charset="0"/>
                <a:sym typeface="Arial" panose="020B0604020202020204" pitchFamily="34" charset="0"/>
              </a:rPr>
              <a:t>01.</a:t>
            </a:r>
            <a:endParaRPr lang="en-US" altLang="zh-CN" sz="4800" b="1" dirty="0">
              <a:latin typeface="+mj-lt"/>
              <a:ea typeface="微软雅黑" panose="020B0503020204020204" pitchFamily="34" charset="-122"/>
              <a:cs typeface="Arial" panose="020B0604020202020204" pitchFamily="34" charset="0"/>
              <a:sym typeface="Arial" panose="020B0604020202020204" pitchFamily="34" charset="0"/>
            </a:endParaRPr>
          </a:p>
        </p:txBody>
      </p:sp>
      <p:sp>
        <p:nvSpPr>
          <p:cNvPr id="18" name="文本框 17"/>
          <p:cNvSpPr txBox="1"/>
          <p:nvPr>
            <p:custDataLst>
              <p:tags r:id="rId2"/>
            </p:custDataLst>
          </p:nvPr>
        </p:nvSpPr>
        <p:spPr>
          <a:xfrm>
            <a:off x="4721648" y="2694276"/>
            <a:ext cx="4246245" cy="831600"/>
          </a:xfrm>
          <a:prstGeom prst="rect">
            <a:avLst/>
          </a:prstGeom>
          <a:noFill/>
        </p:spPr>
        <p:txBody>
          <a:bodyPr wrap="square" bIns="46990" rtlCol="0" anchor="ctr" anchorCtr="0">
            <a:normAutofit/>
          </a:bodyPr>
          <a:lstStyle/>
          <a:p>
            <a:pPr>
              <a:lnSpc>
                <a:spcPct val="120000"/>
              </a:lnSpc>
            </a:pPr>
            <a:r>
              <a:rPr lang="en-US" altLang="zh-CN" sz="2800" b="1" dirty="0">
                <a:solidFill>
                  <a:schemeClr val="tx1">
                    <a:lumMod val="65000"/>
                    <a:lumOff val="35000"/>
                  </a:schemeClr>
                </a:solidFill>
                <a:latin typeface="+mj-lt"/>
                <a:cs typeface="微软雅黑" panose="020B0503020204020204" pitchFamily="34" charset="-122"/>
                <a:sym typeface="Arial" panose="020B0604020202020204" pitchFamily="34" charset="0"/>
              </a:rPr>
              <a:t>Introduction</a:t>
            </a:r>
            <a:endParaRPr lang="en-US" altLang="zh-CN" sz="2800" b="1" dirty="0">
              <a:solidFill>
                <a:schemeClr val="tx1">
                  <a:lumMod val="65000"/>
                  <a:lumOff val="35000"/>
                </a:schemeClr>
              </a:solidFill>
              <a:latin typeface="+mj-lt"/>
              <a:cs typeface="微软雅黑" panose="020B0503020204020204" pitchFamily="34" charset="-122"/>
              <a:sym typeface="Arial" panose="020B0604020202020204" pitchFamily="34" charset="0"/>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Question:</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4" name="矩形 3"/>
          <p:cNvSpPr/>
          <p:nvPr/>
        </p:nvSpPr>
        <p:spPr>
          <a:xfrm>
            <a:off x="589786" y="2998835"/>
            <a:ext cx="11384499" cy="369332"/>
          </a:xfrm>
          <a:prstGeom prst="rect">
            <a:avLst/>
          </a:prstGeom>
        </p:spPr>
        <p:txBody>
          <a:bodyPr wrap="square">
            <a:spAutoFit/>
          </a:bodyPr>
          <a:lstStyle/>
          <a:p>
            <a:r>
              <a:rPr lang="en-US" altLang="zh-CN" dirty="0"/>
              <a:t>Q2: Do brain networks differ between people with high math scores and those with lower math scores?</a:t>
            </a:r>
            <a:endParaRPr lang="zh-CN" altLang="en-US" dirty="0"/>
          </a:p>
        </p:txBody>
      </p:sp>
      <p:sp>
        <p:nvSpPr>
          <p:cNvPr id="5" name="矩形 4"/>
          <p:cNvSpPr/>
          <p:nvPr/>
        </p:nvSpPr>
        <p:spPr>
          <a:xfrm>
            <a:off x="585537" y="1581539"/>
            <a:ext cx="6998524" cy="369332"/>
          </a:xfrm>
          <a:prstGeom prst="rect">
            <a:avLst/>
          </a:prstGeom>
        </p:spPr>
        <p:txBody>
          <a:bodyPr wrap="square">
            <a:spAutoFit/>
          </a:bodyPr>
          <a:lstStyle/>
          <a:p>
            <a:r>
              <a:rPr lang="en-US" altLang="zh-CN" dirty="0"/>
              <a:t>Q1: </a:t>
            </a:r>
            <a:r>
              <a:rPr lang="zh-CN" altLang="en-US" dirty="0"/>
              <a:t>How to improve math scores by not just doing exercises</a:t>
            </a:r>
            <a:r>
              <a:rPr lang="en-US" altLang="zh-CN" dirty="0"/>
              <a:t>?</a:t>
            </a:r>
            <a:endParaRPr lang="zh-CN" altLang="en-US" dirty="0"/>
          </a:p>
        </p:txBody>
      </p:sp>
      <p:pic>
        <p:nvPicPr>
          <p:cNvPr id="6" name="图片 5"/>
          <p:cNvPicPr>
            <a:picLocks noChangeAspect="1"/>
          </p:cNvPicPr>
          <p:nvPr/>
        </p:nvPicPr>
        <p:blipFill>
          <a:blip r:embed="rId1"/>
          <a:stretch>
            <a:fillRect/>
          </a:stretch>
        </p:blipFill>
        <p:spPr>
          <a:xfrm>
            <a:off x="1035398" y="3787978"/>
            <a:ext cx="3891831" cy="2034130"/>
          </a:xfrm>
          <a:prstGeom prst="rect">
            <a:avLst/>
          </a:prstGeom>
        </p:spPr>
      </p:pic>
      <p:pic>
        <p:nvPicPr>
          <p:cNvPr id="8" name="图片 7"/>
          <p:cNvPicPr>
            <a:picLocks noChangeAspect="1"/>
          </p:cNvPicPr>
          <p:nvPr/>
        </p:nvPicPr>
        <p:blipFill>
          <a:blip r:embed="rId2"/>
          <a:stretch>
            <a:fillRect/>
          </a:stretch>
        </p:blipFill>
        <p:spPr>
          <a:xfrm>
            <a:off x="5130098" y="3684934"/>
            <a:ext cx="3740769" cy="2208665"/>
          </a:xfrm>
          <a:prstGeom prst="rect">
            <a:avLst/>
          </a:prstGeom>
        </p:spPr>
      </p:pic>
      <p:pic>
        <p:nvPicPr>
          <p:cNvPr id="9" name="图片 8"/>
          <p:cNvPicPr>
            <a:picLocks noChangeAspect="1"/>
          </p:cNvPicPr>
          <p:nvPr/>
        </p:nvPicPr>
        <p:blipFill>
          <a:blip r:embed="rId3"/>
          <a:stretch>
            <a:fillRect/>
          </a:stretch>
        </p:blipFill>
        <p:spPr>
          <a:xfrm>
            <a:off x="7696530" y="1258707"/>
            <a:ext cx="1422400" cy="1422400"/>
          </a:xfrm>
          <a:prstGeom prst="rect">
            <a:avLst/>
          </a:prstGeom>
        </p:spPr>
      </p:pic>
      <p:sp>
        <p:nvSpPr>
          <p:cNvPr id="10" name="矩形 9"/>
          <p:cNvSpPr/>
          <p:nvPr/>
        </p:nvSpPr>
        <p:spPr>
          <a:xfrm>
            <a:off x="9613078" y="1618179"/>
            <a:ext cx="1407225" cy="369332"/>
          </a:xfrm>
          <a:prstGeom prst="rect">
            <a:avLst/>
          </a:prstGeom>
        </p:spPr>
        <p:txBody>
          <a:bodyPr wrap="square">
            <a:spAutoFit/>
          </a:bodyPr>
          <a:lstStyle/>
          <a:p>
            <a:r>
              <a:rPr lang="en-US" altLang="zh-CN" dirty="0"/>
              <a:t>AMA563</a:t>
            </a:r>
            <a:endParaRPr lang="zh-CN" altLang="en-US" dirty="0"/>
          </a:p>
        </p:txBody>
      </p:sp>
      <p:sp>
        <p:nvSpPr>
          <p:cNvPr id="11" name="矩形 10"/>
          <p:cNvSpPr/>
          <p:nvPr/>
        </p:nvSpPr>
        <p:spPr>
          <a:xfrm>
            <a:off x="9613078" y="1213222"/>
            <a:ext cx="1407225" cy="369332"/>
          </a:xfrm>
          <a:prstGeom prst="rect">
            <a:avLst/>
          </a:prstGeom>
        </p:spPr>
        <p:txBody>
          <a:bodyPr wrap="square">
            <a:spAutoFit/>
          </a:bodyPr>
          <a:lstStyle/>
          <a:p>
            <a:r>
              <a:rPr lang="en-US" altLang="zh-CN" dirty="0"/>
              <a:t>AMA505</a:t>
            </a:r>
            <a:endParaRPr lang="zh-CN" altLang="en-US" dirty="0"/>
          </a:p>
        </p:txBody>
      </p:sp>
      <p:sp>
        <p:nvSpPr>
          <p:cNvPr id="12" name="矩形 11"/>
          <p:cNvSpPr/>
          <p:nvPr/>
        </p:nvSpPr>
        <p:spPr>
          <a:xfrm>
            <a:off x="9613078" y="2020784"/>
            <a:ext cx="1407225" cy="369332"/>
          </a:xfrm>
          <a:prstGeom prst="rect">
            <a:avLst/>
          </a:prstGeom>
        </p:spPr>
        <p:txBody>
          <a:bodyPr wrap="square">
            <a:spAutoFit/>
          </a:bodyPr>
          <a:lstStyle/>
          <a:p>
            <a:r>
              <a:rPr lang="en-US" altLang="zh-CN" dirty="0"/>
              <a:t>AMA541</a:t>
            </a:r>
            <a:endParaRPr lang="zh-CN" altLang="en-US" dirty="0"/>
          </a:p>
        </p:txBody>
      </p:sp>
      <p:sp>
        <p:nvSpPr>
          <p:cNvPr id="13" name="矩形 12"/>
          <p:cNvSpPr/>
          <p:nvPr/>
        </p:nvSpPr>
        <p:spPr>
          <a:xfrm>
            <a:off x="9613077" y="2390116"/>
            <a:ext cx="1407225" cy="369332"/>
          </a:xfrm>
          <a:prstGeom prst="rect">
            <a:avLst/>
          </a:prstGeom>
        </p:spPr>
        <p:txBody>
          <a:bodyPr wrap="square">
            <a:spAutoFit/>
          </a:bodyPr>
          <a:lstStyle/>
          <a:p>
            <a:r>
              <a:rPr lang="en-US" altLang="zh-CN" dirty="0"/>
              <a:t>AMA…</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Literature review</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3" name="矩形 11"/>
          <p:cNvSpPr/>
          <p:nvPr/>
        </p:nvSpPr>
        <p:spPr>
          <a:xfrm>
            <a:off x="454597" y="1013490"/>
            <a:ext cx="11404681" cy="548136"/>
          </a:xfrm>
          <a:prstGeom prst="rect">
            <a:avLst/>
          </a:prstGeom>
          <a:solidFill>
            <a:srgbClr val="F0F0F0"/>
          </a:solidFill>
          <a:ln w="38100">
            <a:noFill/>
          </a:ln>
        </p:spPr>
        <p:txBody>
          <a:bodyPr wrap="square" lIns="135000" tIns="81000" rIns="135000" bIns="135000" rtlCol="0" anchor="ctr" anchorCtr="0">
            <a:spAutoFit/>
          </a:bodyPr>
          <a:lstStyle/>
          <a:p>
            <a:pPr marL="285750" indent="-285750" defTabSz="685800">
              <a:lnSpc>
                <a:spcPct val="150000"/>
              </a:lnSpc>
              <a:buFont typeface="Wingdings" panose="05000000000000000000" pitchFamily="2" charset="2"/>
              <a:buChar char="Ø"/>
              <a:defRPr/>
            </a:pPr>
            <a:r>
              <a:rPr lang="en-US" altLang="zh-CN" sz="1600" dirty="0">
                <a:latin typeface="微软雅黑" panose="020B0503020204020204" pitchFamily="34" charset="-122"/>
                <a:ea typeface="微软雅黑" panose="020B0503020204020204" pitchFamily="34" charset="-122"/>
                <a:cs typeface="Calibri" panose="020F0502020204030204"/>
              </a:rPr>
              <a:t>Cognitive mechanism of mathematics learning: multiple cognitive abilities</a:t>
            </a:r>
            <a:endParaRPr lang="en-US" altLang="zh-CN" sz="1600" dirty="0">
              <a:latin typeface="微软雅黑" panose="020B0503020204020204" pitchFamily="34" charset="-122"/>
              <a:ea typeface="微软雅黑" panose="020B0503020204020204" pitchFamily="34" charset="-122"/>
              <a:cs typeface="Calibri" panose="020F0502020204030204"/>
            </a:endParaRPr>
          </a:p>
        </p:txBody>
      </p:sp>
      <p:sp>
        <p:nvSpPr>
          <p:cNvPr id="4" name="矩形 3"/>
          <p:cNvSpPr/>
          <p:nvPr/>
        </p:nvSpPr>
        <p:spPr>
          <a:xfrm>
            <a:off x="637308" y="1744176"/>
            <a:ext cx="11554691" cy="4708981"/>
          </a:xfrm>
          <a:prstGeom prst="rect">
            <a:avLst/>
          </a:prstGeom>
        </p:spPr>
        <p:txBody>
          <a:bodyPr wrap="square">
            <a:spAutoFit/>
          </a:bodyPr>
          <a:lstStyle/>
          <a:p>
            <a:r>
              <a:rPr lang="en-US" altLang="zh-CN" dirty="0">
                <a:latin typeface="Calibri" panose="020F0502020204030204" pitchFamily="34" charset="0"/>
                <a:ea typeface="等线" panose="02010600030101010101" pitchFamily="2" charset="-122"/>
                <a:cs typeface="Calibri" panose="020F0502020204030204" pitchFamily="34" charset="0"/>
              </a:rPr>
              <a:t> </a:t>
            </a:r>
            <a:endParaRPr lang="en-US" altLang="zh-CN" dirty="0">
              <a:latin typeface="Calibri" panose="020F0502020204030204" pitchFamily="34" charset="0"/>
              <a:ea typeface="等线" panose="02010600030101010101" pitchFamily="2" charset="-122"/>
              <a:cs typeface="Calibri" panose="020F0502020204030204" pitchFamily="34" charset="0"/>
            </a:endParaRPr>
          </a:p>
          <a:p>
            <a:pPr marL="285750" indent="-285750">
              <a:spcAft>
                <a:spcPts val="1200"/>
              </a:spcAft>
              <a:buFont typeface="Arial" panose="020B0604020202020204" pitchFamily="34" charset="0"/>
              <a:buChar char="•"/>
            </a:pPr>
            <a:r>
              <a:rPr lang="en-US" altLang="zh-CN" dirty="0">
                <a:latin typeface="Calibri" panose="020F0502020204030204" pitchFamily="34" charset="0"/>
                <a:cs typeface="Calibri" panose="020F0502020204030204" pitchFamily="34" charset="0"/>
              </a:rPr>
              <a:t>In the past few decades, cognitive neuroscience research on mathematics has mostly </a:t>
            </a:r>
            <a:r>
              <a:rPr lang="en-US" altLang="zh-CN" b="1" dirty="0">
                <a:latin typeface="Calibri" panose="020F0502020204030204" pitchFamily="34" charset="0"/>
                <a:cs typeface="Calibri" panose="020F0502020204030204" pitchFamily="34" charset="0"/>
              </a:rPr>
              <a:t>focused on the impact of a single cognitive task</a:t>
            </a:r>
            <a:r>
              <a:rPr lang="en-US" altLang="zh-CN" dirty="0">
                <a:latin typeface="Calibri" panose="020F0502020204030204" pitchFamily="34" charset="0"/>
                <a:cs typeface="Calibri" panose="020F0502020204030204" pitchFamily="34" charset="0"/>
              </a:rPr>
              <a:t>.</a:t>
            </a:r>
            <a:endParaRPr lang="en-US" altLang="zh-CN"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altLang="zh-CN" dirty="0">
                <a:latin typeface="Calibri" panose="020F0502020204030204" pitchFamily="34" charset="0"/>
                <a:cs typeface="Calibri" panose="020F0502020204030204" pitchFamily="34" charset="0"/>
              </a:rPr>
              <a:t>Studies have shown that </a:t>
            </a:r>
            <a:r>
              <a:rPr lang="en-US" altLang="zh-CN" b="1" dirty="0">
                <a:latin typeface="Calibri" panose="020F0502020204030204" pitchFamily="34" charset="0"/>
                <a:cs typeface="Calibri" panose="020F0502020204030204" pitchFamily="34" charset="0"/>
              </a:rPr>
              <a:t>working memory </a:t>
            </a:r>
            <a:r>
              <a:rPr lang="en-US" altLang="zh-CN" dirty="0">
                <a:latin typeface="Calibri" panose="020F0502020204030204" pitchFamily="34" charset="0"/>
                <a:cs typeface="Calibri" panose="020F0502020204030204" pitchFamily="34" charset="0"/>
              </a:rPr>
              <a:t>is related to the conceptual understanding and problem-solving process of mathematical learning. (Menon , 2016; Swanson, 2011).</a:t>
            </a:r>
            <a:endParaRPr lang="en-US" altLang="zh-CN"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Attention</a:t>
            </a:r>
            <a:r>
              <a:rPr lang="en-US" altLang="zh-CN" dirty="0">
                <a:latin typeface="Calibri" panose="020F0502020204030204" pitchFamily="34" charset="0"/>
                <a:cs typeface="Calibri" panose="020F0502020204030204" pitchFamily="34" charset="0"/>
              </a:rPr>
              <a:t> also has a significant impact on academic performance in mathematics, and this effect persists even after controlling for working memory .(Swanson, 2011).</a:t>
            </a:r>
            <a:endParaRPr lang="en-US" altLang="zh-CN"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altLang="zh-CN" dirty="0">
                <a:latin typeface="Calibri" panose="020F0502020204030204" pitchFamily="34" charset="0"/>
                <a:cs typeface="Calibri" panose="020F0502020204030204" pitchFamily="34" charset="0"/>
              </a:rPr>
              <a:t>Mathematics learning is also related to individual </a:t>
            </a:r>
            <a:r>
              <a:rPr lang="en-US" altLang="zh-CN" b="1" dirty="0">
                <a:latin typeface="Calibri" panose="020F0502020204030204" pitchFamily="34" charset="0"/>
                <a:cs typeface="Calibri" panose="020F0502020204030204" pitchFamily="34" charset="0"/>
              </a:rPr>
              <a:t>risk-taking behavior</a:t>
            </a:r>
            <a:r>
              <a:rPr lang="en-US" altLang="zh-CN" dirty="0">
                <a:latin typeface="Calibri" panose="020F0502020204030204" pitchFamily="34" charset="0"/>
                <a:cs typeface="Calibri" panose="020F0502020204030204" pitchFamily="34" charset="0"/>
              </a:rPr>
              <a:t>. Individuals with risk-taking tendencies will be more proactive in challenging more difficult content in the process of mathematics learning (</a:t>
            </a:r>
            <a:r>
              <a:rPr lang="en-US" altLang="zh-CN" dirty="0" err="1">
                <a:latin typeface="Calibri" panose="020F0502020204030204" pitchFamily="34" charset="0"/>
                <a:cs typeface="Calibri" panose="020F0502020204030204" pitchFamily="34" charset="0"/>
              </a:rPr>
              <a:t>Erbas</a:t>
            </a:r>
            <a:r>
              <a:rPr lang="en-US" altLang="zh-CN" dirty="0">
                <a:latin typeface="Calibri" panose="020F0502020204030204" pitchFamily="34" charset="0"/>
                <a:cs typeface="Calibri" panose="020F0502020204030204" pitchFamily="34" charset="0"/>
              </a:rPr>
              <a:t> &amp; Bas,2015).</a:t>
            </a:r>
            <a:endParaRPr lang="en-US" altLang="zh-CN"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altLang="zh-CN" dirty="0">
                <a:latin typeface="Calibri" panose="020F0502020204030204" pitchFamily="34" charset="0"/>
                <a:cs typeface="Calibri" panose="020F0502020204030204" pitchFamily="34" charset="0"/>
              </a:rPr>
              <a:t>The primary school stage is also a stage of rapid development of individual cognitive and </a:t>
            </a:r>
            <a:r>
              <a:rPr lang="en-US" altLang="zh-CN" b="1" dirty="0">
                <a:latin typeface="Calibri" panose="020F0502020204030204" pitchFamily="34" charset="0"/>
                <a:cs typeface="Calibri" panose="020F0502020204030204" pitchFamily="34" charset="0"/>
              </a:rPr>
              <a:t>emotional abilities</a:t>
            </a:r>
            <a:r>
              <a:rPr lang="en-US" altLang="zh-CN" dirty="0">
                <a:latin typeface="Calibri" panose="020F0502020204030204" pitchFamily="34" charset="0"/>
                <a:cs typeface="Calibri" panose="020F0502020204030204" pitchFamily="34" charset="0"/>
              </a:rPr>
              <a:t>, it is necessary to explore the impact of cognitive and emotional development on mathematics learning (Hao et al., 2021). </a:t>
            </a:r>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 However, mathematics learning involves </a:t>
            </a:r>
            <a:r>
              <a:rPr lang="en-US" altLang="zh-CN" b="1" dirty="0">
                <a:latin typeface="Calibri" panose="020F0502020204030204" pitchFamily="34" charset="0"/>
                <a:cs typeface="Calibri" panose="020F0502020204030204" pitchFamily="34" charset="0"/>
              </a:rPr>
              <a:t>multiple cognitive and emotional factors</a:t>
            </a:r>
            <a:r>
              <a:rPr lang="zh-CN" altLang="en-US" b="1"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and</a:t>
            </a:r>
            <a:r>
              <a:rPr lang="en-US" altLang="zh-CN" b="1"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requires the integration of multiple cognitive abilities, not just a single one.</a:t>
            </a:r>
            <a:endParaRPr lang="zh-CN" altLang="en-US"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Literature review</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3" name="矩形 11"/>
          <p:cNvSpPr/>
          <p:nvPr/>
        </p:nvSpPr>
        <p:spPr>
          <a:xfrm>
            <a:off x="454597" y="1013490"/>
            <a:ext cx="11404681" cy="548136"/>
          </a:xfrm>
          <a:prstGeom prst="rect">
            <a:avLst/>
          </a:prstGeom>
          <a:solidFill>
            <a:srgbClr val="F0F0F0"/>
          </a:solidFill>
          <a:ln w="38100">
            <a:noFill/>
          </a:ln>
        </p:spPr>
        <p:txBody>
          <a:bodyPr wrap="square" lIns="135000" tIns="81000" rIns="135000" bIns="135000" rtlCol="0" anchor="ctr" anchorCtr="0">
            <a:spAutoFit/>
          </a:bodyPr>
          <a:lstStyle/>
          <a:p>
            <a:pPr marL="285750" indent="-285750" defTabSz="685800">
              <a:lnSpc>
                <a:spcPct val="150000"/>
              </a:lnSpc>
              <a:buFont typeface="Wingdings" panose="05000000000000000000" pitchFamily="2" charset="2"/>
              <a:buChar char="Ø"/>
              <a:defRPr/>
            </a:pPr>
            <a:r>
              <a:rPr lang="en-US" altLang="zh-CN" sz="1600" dirty="0">
                <a:latin typeface="微软雅黑" panose="020B0503020204020204" pitchFamily="34" charset="-122"/>
                <a:ea typeface="微软雅黑" panose="020B0503020204020204" pitchFamily="34" charset="-122"/>
                <a:cs typeface="Calibri" panose="020F0502020204030204"/>
              </a:rPr>
              <a:t>Neural Mechanisms of Mathematical Learning</a:t>
            </a:r>
            <a:r>
              <a:rPr lang="zh-CN" altLang="en-US" sz="1600" dirty="0">
                <a:latin typeface="微软雅黑" panose="020B0503020204020204" pitchFamily="34" charset="-122"/>
                <a:ea typeface="微软雅黑" panose="020B0503020204020204" pitchFamily="34" charset="-122"/>
                <a:cs typeface="Calibri" panose="020F0502020204030204"/>
              </a:rPr>
              <a:t>：</a:t>
            </a:r>
            <a:r>
              <a:rPr lang="en-US" altLang="zh-CN" sz="1600" dirty="0">
                <a:latin typeface="Calibri" panose="020F0502020204030204" pitchFamily="34" charset="0"/>
                <a:cs typeface="Calibri" panose="020F0502020204030204" pitchFamily="34" charset="0"/>
              </a:rPr>
              <a:t> </a:t>
            </a:r>
            <a:r>
              <a:rPr lang="en-US" altLang="zh-CN" sz="1600" dirty="0">
                <a:latin typeface="微软雅黑" panose="020B0503020204020204" pitchFamily="34" charset="-122"/>
                <a:ea typeface="微软雅黑" panose="020B0503020204020204" pitchFamily="34" charset="-122"/>
                <a:cs typeface="Calibri" panose="020F0502020204030204"/>
              </a:rPr>
              <a:t>multi-demand brain networks </a:t>
            </a:r>
            <a:endParaRPr lang="en-US" altLang="zh-CN" sz="1600" dirty="0">
              <a:latin typeface="微软雅黑" panose="020B0503020204020204" pitchFamily="34" charset="-122"/>
              <a:ea typeface="微软雅黑" panose="020B0503020204020204" pitchFamily="34" charset="-122"/>
              <a:cs typeface="Calibri" panose="020F0502020204030204"/>
            </a:endParaRPr>
          </a:p>
        </p:txBody>
      </p:sp>
      <p:sp>
        <p:nvSpPr>
          <p:cNvPr id="4" name="矩形 3"/>
          <p:cNvSpPr/>
          <p:nvPr/>
        </p:nvSpPr>
        <p:spPr>
          <a:xfrm>
            <a:off x="637308" y="1744176"/>
            <a:ext cx="11416147" cy="4985980"/>
          </a:xfrm>
          <a:prstGeom prst="rect">
            <a:avLst/>
          </a:prstGeom>
        </p:spPr>
        <p:txBody>
          <a:bodyPr wrap="square">
            <a:spAutoFit/>
          </a:bodyPr>
          <a:lstStyle/>
          <a:p>
            <a:pPr marL="285750" indent="-285750">
              <a:buFont typeface="Arial" panose="020B0604020202020204" pitchFamily="34" charset="0"/>
              <a:buChar char="•"/>
            </a:pPr>
            <a:r>
              <a:rPr lang="en-US" altLang="zh-CN" dirty="0">
                <a:latin typeface="Calibri" panose="020F0502020204030204" pitchFamily="34" charset="0"/>
                <a:ea typeface="等线" panose="02010600030101010101" pitchFamily="2" charset="-122"/>
                <a:cs typeface="Calibri" panose="020F0502020204030204" pitchFamily="34" charset="0"/>
              </a:rPr>
              <a:t> </a:t>
            </a:r>
            <a:r>
              <a:rPr lang="en-US" altLang="zh-CN" b="1" dirty="0">
                <a:latin typeface="Calibri" panose="020F0502020204030204" pitchFamily="34" charset="0"/>
                <a:cs typeface="Calibri" panose="020F0502020204030204" pitchFamily="34" charset="0"/>
              </a:rPr>
              <a:t>The multi-demand system </a:t>
            </a:r>
            <a:r>
              <a:rPr lang="en-US" altLang="zh-CN" dirty="0">
                <a:latin typeface="Calibri" panose="020F0502020204030204" pitchFamily="34" charset="0"/>
                <a:cs typeface="Calibri" panose="020F0502020204030204" pitchFamily="34" charset="0"/>
              </a:rPr>
              <a:t>is a group of brain regions that are commonly used in situations of high cognitive challenges, mainly including the lateral frontal lobe from the frontal gyrus to the </a:t>
            </a:r>
            <a:r>
              <a:rPr lang="en-US" altLang="zh-CN" b="1" dirty="0">
                <a:latin typeface="Calibri" panose="020F0502020204030204" pitchFamily="34" charset="0"/>
                <a:cs typeface="Calibri" panose="020F0502020204030204" pitchFamily="34" charset="0"/>
              </a:rPr>
              <a:t>premotor cortex, the parietal lobe, the anterior insula, the supplementary motor cortex, and part of the cerebellum </a:t>
            </a:r>
            <a:r>
              <a:rPr lang="en-US" altLang="zh-CN" dirty="0">
                <a:latin typeface="Calibri" panose="020F0502020204030204" pitchFamily="34" charset="0"/>
                <a:cs typeface="Calibri" panose="020F0502020204030204" pitchFamily="34" charset="0"/>
              </a:rPr>
              <a:t>(Duncan, 2010, 2013). </a:t>
            </a:r>
            <a:endParaRPr lang="en-US" altLang="zh-CN" dirty="0">
              <a:latin typeface="Calibri" panose="020F0502020204030204" pitchFamily="34" charset="0"/>
              <a:cs typeface="Calibri" panose="020F0502020204030204" pitchFamily="34" charset="0"/>
            </a:endParaRPr>
          </a:p>
          <a:p>
            <a:pPr>
              <a:spcAft>
                <a:spcPts val="1200"/>
              </a:spcAft>
            </a:pPr>
            <a:endParaRPr lang="en-US" altLang="zh-CN" dirty="0">
              <a:latin typeface="Calibri" panose="020F0502020204030204" pitchFamily="34" charset="0"/>
              <a:ea typeface="等线" panose="02010600030101010101" pitchFamily="2" charset="-122"/>
              <a:cs typeface="Calibri" panose="020F0502020204030204" pitchFamily="34" charset="0"/>
            </a:endParaRPr>
          </a:p>
          <a:p>
            <a:pPr marL="285750" indent="-285750">
              <a:spcAft>
                <a:spcPts val="1200"/>
              </a:spcAft>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Cognitive mechanism of the multi-demand brain network is consistent with the needs of mathematical learning</a:t>
            </a:r>
            <a:endParaRPr lang="en-US" altLang="zh-CN" b="1"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altLang="zh-CN" dirty="0">
                <a:latin typeface="Calibri" panose="020F0502020204030204" pitchFamily="34" charset="0"/>
                <a:cs typeface="Calibri" panose="020F0502020204030204" pitchFamily="34" charset="0"/>
              </a:rPr>
              <a:t>research shows that an individual‘s fluid intelligence level is significantly related to mathematics achievement, often involve parts of the frontal and parietal lobes of the brain. (</a:t>
            </a:r>
            <a:r>
              <a:rPr lang="en-US" altLang="zh-CN" dirty="0" err="1">
                <a:latin typeface="Calibri" panose="020F0502020204030204" pitchFamily="34" charset="0"/>
                <a:cs typeface="Calibri" panose="020F0502020204030204" pitchFamily="34" charset="0"/>
              </a:rPr>
              <a:t>Desco</a:t>
            </a:r>
            <a:r>
              <a:rPr lang="en-US" altLang="zh-CN" dirty="0">
                <a:latin typeface="Calibri" panose="020F0502020204030204" pitchFamily="34" charset="0"/>
                <a:cs typeface="Calibri" panose="020F0502020204030204" pitchFamily="34" charset="0"/>
              </a:rPr>
              <a:t> et al., 2011). </a:t>
            </a:r>
            <a:endParaRPr lang="en-US" altLang="zh-CN" dirty="0">
              <a:latin typeface="Calibri" panose="020F0502020204030204" pitchFamily="34" charset="0"/>
              <a:cs typeface="Calibri" panose="020F0502020204030204" pitchFamily="34" charset="0"/>
            </a:endParaRPr>
          </a:p>
          <a:p>
            <a:pPr marL="742950" lvl="1" indent="-285750">
              <a:spcAft>
                <a:spcPts val="600"/>
              </a:spcAft>
              <a:buFont typeface="Arial" panose="020B0604020202020204" pitchFamily="34" charset="0"/>
              <a:buChar char="•"/>
            </a:pPr>
            <a:r>
              <a:rPr lang="en-US" altLang="zh-CN" dirty="0">
                <a:latin typeface="Calibri" panose="020F0502020204030204" pitchFamily="34" charset="0"/>
                <a:cs typeface="Calibri" panose="020F0502020204030204" pitchFamily="34" charset="0"/>
              </a:rPr>
              <a:t>humans can acquire the ability to perform symbolic calculations in just a few years of learning in early childhood, but monkeys cannot achieve significant practice effects after years of training, but monkeys have not developed the prefrontal cortex needed for this connection(</a:t>
            </a:r>
            <a:r>
              <a:rPr lang="en-US" altLang="zh-CN" dirty="0" err="1">
                <a:latin typeface="Calibri" panose="020F0502020204030204" pitchFamily="34" charset="0"/>
                <a:cs typeface="Calibri" panose="020F0502020204030204" pitchFamily="34" charset="0"/>
              </a:rPr>
              <a:t>Cantlon</a:t>
            </a:r>
            <a:r>
              <a:rPr lang="en-US" altLang="zh-CN" dirty="0">
                <a:latin typeface="Calibri" panose="020F0502020204030204" pitchFamily="34" charset="0"/>
                <a:cs typeface="Calibri" panose="020F0502020204030204" pitchFamily="34" charset="0"/>
              </a:rPr>
              <a:t>, 2012).</a:t>
            </a:r>
            <a:endParaRPr lang="en-US" altLang="zh-CN" dirty="0">
              <a:latin typeface="Calibri" panose="020F0502020204030204" pitchFamily="34" charset="0"/>
              <a:cs typeface="Calibri" panose="020F0502020204030204" pitchFamily="34" charset="0"/>
            </a:endParaRPr>
          </a:p>
          <a:p>
            <a:pPr lvl="1"/>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However, previous studies on multi-demand brain networks have focused on speech understanding (Blank et al., 2014; </a:t>
            </a:r>
            <a:r>
              <a:rPr lang="en-US" altLang="zh-CN" b="1" dirty="0" err="1">
                <a:latin typeface="Calibri" panose="020F0502020204030204" pitchFamily="34" charset="0"/>
                <a:cs typeface="Calibri" panose="020F0502020204030204" pitchFamily="34" charset="0"/>
              </a:rPr>
              <a:t>Diachek</a:t>
            </a:r>
            <a:r>
              <a:rPr lang="en-US" altLang="zh-CN" b="1" dirty="0">
                <a:latin typeface="Calibri" panose="020F0502020204030204" pitchFamily="34" charset="0"/>
                <a:cs typeface="Calibri" panose="020F0502020204030204" pitchFamily="34" charset="0"/>
              </a:rPr>
              <a:t> et al., 2020). </a:t>
            </a:r>
            <a:r>
              <a:rPr lang="en-US" altLang="zh-CN" dirty="0">
                <a:latin typeface="Calibri" panose="020F0502020204030204" pitchFamily="34" charset="0"/>
                <a:cs typeface="Calibri" panose="020F0502020204030204" pitchFamily="34" charset="0"/>
              </a:rPr>
              <a:t>Research by </a:t>
            </a:r>
            <a:r>
              <a:rPr lang="en-US" altLang="zh-CN" dirty="0" err="1">
                <a:latin typeface="Calibri" panose="020F0502020204030204" pitchFamily="34" charset="0"/>
                <a:cs typeface="Calibri" panose="020F0502020204030204" pitchFamily="34" charset="0"/>
              </a:rPr>
              <a:t>Evgeniia</a:t>
            </a:r>
            <a:r>
              <a:rPr lang="en-US" altLang="zh-CN" dirty="0">
                <a:latin typeface="Calibri" panose="020F0502020204030204" pitchFamily="34" charset="0"/>
                <a:cs typeface="Calibri" panose="020F0502020204030204" pitchFamily="34" charset="0"/>
              </a:rPr>
              <a:t> (2020) shows that multi-demand brain networks are not involved in the core part of speech understanding. This reminds us of </a:t>
            </a:r>
            <a:r>
              <a:rPr lang="en-US" altLang="zh-CN" dirty="0" err="1">
                <a:latin typeface="Calibri" panose="020F0502020204030204" pitchFamily="34" charset="0"/>
                <a:cs typeface="Calibri" panose="020F0502020204030204" pitchFamily="34" charset="0"/>
              </a:rPr>
              <a:t>Almaric’s</a:t>
            </a:r>
            <a:r>
              <a:rPr lang="en-US" altLang="zh-CN" dirty="0">
                <a:latin typeface="Calibri" panose="020F0502020204030204" pitchFamily="34" charset="0"/>
                <a:cs typeface="Calibri" panose="020F0502020204030204" pitchFamily="34" charset="0"/>
              </a:rPr>
              <a:t> series of studies on brain networks specific to mathematical knowledge (</a:t>
            </a:r>
            <a:r>
              <a:rPr lang="en-US" altLang="zh-CN" dirty="0" err="1">
                <a:latin typeface="Calibri" panose="020F0502020204030204" pitchFamily="34" charset="0"/>
                <a:cs typeface="Calibri" panose="020F0502020204030204" pitchFamily="34" charset="0"/>
              </a:rPr>
              <a:t>Amalric</a:t>
            </a:r>
            <a:r>
              <a:rPr lang="en-US" altLang="zh-CN" dirty="0">
                <a:latin typeface="Calibri" panose="020F0502020204030204" pitchFamily="34" charset="0"/>
                <a:cs typeface="Calibri" panose="020F0502020204030204" pitchFamily="34" charset="0"/>
              </a:rPr>
              <a:t> &amp; </a:t>
            </a:r>
            <a:r>
              <a:rPr lang="en-US" altLang="zh-CN" dirty="0" err="1">
                <a:latin typeface="Calibri" panose="020F0502020204030204" pitchFamily="34" charset="0"/>
                <a:cs typeface="Calibri" panose="020F0502020204030204" pitchFamily="34" charset="0"/>
              </a:rPr>
              <a:t>Dehaene</a:t>
            </a:r>
            <a:r>
              <a:rPr lang="en-US" altLang="zh-CN" dirty="0">
                <a:latin typeface="Calibri" panose="020F0502020204030204" pitchFamily="34" charset="0"/>
                <a:cs typeface="Calibri" panose="020F0502020204030204" pitchFamily="34" charset="0"/>
              </a:rPr>
              <a:t>, 2016, 2018, 2019).    </a:t>
            </a:r>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altLang="zh-CN"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Literature review summary:</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6" name="矩形 11"/>
          <p:cNvSpPr/>
          <p:nvPr/>
        </p:nvSpPr>
        <p:spPr>
          <a:xfrm>
            <a:off x="454595" y="828479"/>
            <a:ext cx="11404681" cy="2666857"/>
          </a:xfrm>
          <a:prstGeom prst="rect">
            <a:avLst/>
          </a:prstGeom>
          <a:solidFill>
            <a:srgbClr val="F0F0F0"/>
          </a:solidFill>
          <a:ln w="38100">
            <a:noFill/>
          </a:ln>
        </p:spPr>
        <p:txBody>
          <a:bodyPr wrap="square" lIns="135000" tIns="81000" rIns="135000" bIns="135000" rtlCol="0" anchor="ctr" anchorCtr="0">
            <a:spAutoFit/>
          </a:bodyPr>
          <a:lstStyle/>
          <a:p>
            <a:pPr marL="285750" indent="-285750" defTabSz="685800">
              <a:lnSpc>
                <a:spcPct val="150000"/>
              </a:lnSpc>
              <a:buFont typeface="Wingdings" panose="05000000000000000000" pitchFamily="2" charset="2"/>
              <a:buChar char="Ø"/>
              <a:defRPr/>
            </a:pPr>
            <a:r>
              <a:rPr lang="en-US" altLang="zh-CN" dirty="0">
                <a:latin typeface="Calibri" panose="020F0502020204030204" pitchFamily="34" charset="0"/>
                <a:cs typeface="Calibri" panose="020F0502020204030204" pitchFamily="34" charset="0"/>
              </a:rPr>
              <a:t>Researchers focus more on the impact of a single cognitive factor on mathematics learning.</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defTabSz="685800">
              <a:lnSpc>
                <a:spcPct val="150000"/>
              </a:lnSpc>
              <a:defRPr/>
            </a:pPr>
            <a:r>
              <a:rPr lang="en-US" altLang="zh-CN" b="1" dirty="0">
                <a:latin typeface="Calibri" panose="020F0502020204030204" pitchFamily="34" charset="0"/>
                <a:cs typeface="Calibri" panose="020F0502020204030204" pitchFamily="34" charset="0"/>
              </a:rPr>
              <a:t>However, mathematics learning is a high-level human cognitive activity, the cognitive mechanism between multitask and mathematical learning is insufficient.</a:t>
            </a:r>
            <a:endParaRPr lang="en-US" altLang="zh-CN" b="1" dirty="0">
              <a:latin typeface="Calibri" panose="020F0502020204030204" pitchFamily="34" charset="0"/>
              <a:cs typeface="Calibri" panose="020F0502020204030204" pitchFamily="34" charset="0"/>
            </a:endParaRPr>
          </a:p>
          <a:p>
            <a:pPr marL="285750" indent="-285750" defTabSz="685800">
              <a:lnSpc>
                <a:spcPct val="150000"/>
              </a:lnSpc>
              <a:buFont typeface="Wingdings" panose="05000000000000000000" pitchFamily="2" charset="2"/>
              <a:buChar char="Ø"/>
              <a:defRPr/>
            </a:pPr>
            <a:r>
              <a:rPr lang="en-US" altLang="zh-CN" dirty="0">
                <a:latin typeface="Calibri" panose="020F0502020204030204" pitchFamily="34" charset="0"/>
                <a:cs typeface="Calibri" panose="020F0502020204030204" pitchFamily="34" charset="0"/>
              </a:rPr>
              <a:t>Cognitive mechanism of the multi-demand brain network is consistent with the needs of mathematical learning.</a:t>
            </a:r>
            <a:endParaRPr lang="en-US" altLang="zh-CN" dirty="0">
              <a:latin typeface="Calibri" panose="020F0502020204030204" pitchFamily="34" charset="0"/>
              <a:cs typeface="Calibri" panose="020F0502020204030204" pitchFamily="34" charset="0"/>
            </a:endParaRPr>
          </a:p>
          <a:p>
            <a:pPr defTabSz="685800">
              <a:lnSpc>
                <a:spcPct val="150000"/>
              </a:lnSpc>
              <a:defRPr/>
            </a:pPr>
            <a:r>
              <a:rPr lang="en-US" altLang="zh-CN" b="1" dirty="0">
                <a:latin typeface="Calibri" panose="020F0502020204030204" pitchFamily="34" charset="0"/>
                <a:cs typeface="Calibri" panose="020F0502020204030204" pitchFamily="34" charset="0"/>
              </a:rPr>
              <a:t>However, previous research on the relationship between multiple demand systems and mathematics achievement is still unclear.</a:t>
            </a:r>
            <a:r>
              <a:rPr lang="en-US" altLang="zh-CN" b="1" dirty="0"/>
              <a:t> </a:t>
            </a:r>
            <a:endParaRPr lang="en-US" altLang="zh-CN" sz="1600" b="1" dirty="0">
              <a:latin typeface="微软雅黑" panose="020B0503020204020204" pitchFamily="34" charset="-122"/>
              <a:ea typeface="微软雅黑" panose="020B0503020204020204" pitchFamily="34" charset="-122"/>
              <a:cs typeface="Calibri" panose="020F0502020204030204"/>
            </a:endParaRPr>
          </a:p>
        </p:txBody>
      </p:sp>
      <p:sp>
        <p:nvSpPr>
          <p:cNvPr id="8" name="矩形 11"/>
          <p:cNvSpPr/>
          <p:nvPr/>
        </p:nvSpPr>
        <p:spPr>
          <a:xfrm>
            <a:off x="454594" y="3700914"/>
            <a:ext cx="11404681" cy="913236"/>
          </a:xfrm>
          <a:prstGeom prst="rect">
            <a:avLst/>
          </a:prstGeom>
          <a:solidFill>
            <a:srgbClr val="F0F0F0"/>
          </a:solidFill>
          <a:ln w="38100">
            <a:noFill/>
          </a:ln>
        </p:spPr>
        <p:txBody>
          <a:bodyPr wrap="square" lIns="135000" tIns="81000" rIns="135000" bIns="135000" rtlCol="0" anchor="ctr" anchorCtr="0">
            <a:spAutoFit/>
          </a:bodyPr>
          <a:lstStyle/>
          <a:p>
            <a:pPr marL="285750" indent="-285750" defTabSz="685800">
              <a:lnSpc>
                <a:spcPct val="150000"/>
              </a:lnSpc>
              <a:buFont typeface="Wingdings" panose="05000000000000000000" pitchFamily="2" charset="2"/>
              <a:buChar char="Ø"/>
              <a:defRPr/>
            </a:pPr>
            <a:r>
              <a:rPr lang="zh-CN" altLang="en-US" sz="1600" dirty="0"/>
              <a:t>Therefore, we explore the relationship between multiple tasks and mathematics performance and understand this from the perspective of multi-demand networks.</a:t>
            </a:r>
            <a:endParaRPr lang="zh-CN" altLang="en-US" sz="1600" dirty="0"/>
          </a:p>
        </p:txBody>
      </p:sp>
      <p:sp>
        <p:nvSpPr>
          <p:cNvPr id="9" name="矩形 8"/>
          <p:cNvSpPr/>
          <p:nvPr/>
        </p:nvSpPr>
        <p:spPr>
          <a:xfrm>
            <a:off x="1" y="4756651"/>
            <a:ext cx="12397838" cy="1477328"/>
          </a:xfrm>
          <a:prstGeom prst="rect">
            <a:avLst/>
          </a:prstGeom>
        </p:spPr>
        <p:txBody>
          <a:bodyPr wrap="square">
            <a:spAutoFit/>
          </a:bodyPr>
          <a:lstStyle/>
          <a:p>
            <a:r>
              <a:rPr lang="en-US" altLang="zh-CN" dirty="0">
                <a:latin typeface="Calibri" panose="020F0502020204030204" pitchFamily="34" charset="0"/>
                <a:ea typeface="等线" panose="02010600030101010101" pitchFamily="2" charset="-122"/>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Study1: </a:t>
            </a:r>
            <a:r>
              <a:rPr lang="en-US" altLang="zh-CN" dirty="0">
                <a:latin typeface="Calibri" panose="020F0502020204030204" pitchFamily="34" charset="0"/>
                <a:cs typeface="Calibri" panose="020F0502020204030204" pitchFamily="34" charset="0"/>
              </a:rPr>
              <a:t>the relationship between multiple tasks and mathematics performance</a:t>
            </a:r>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H0: there is no relationship </a:t>
            </a:r>
            <a:endParaRPr lang="en-US" altLang="zh-CN"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b="1" dirty="0">
                <a:latin typeface="Calibri" panose="020F0502020204030204" pitchFamily="34" charset="0"/>
                <a:cs typeface="Calibri" panose="020F0502020204030204" pitchFamily="34" charset="0"/>
              </a:rPr>
              <a:t>Study2:</a:t>
            </a:r>
            <a:r>
              <a:rPr lang="zh-CN" altLang="en-US" b="1"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differences in the multi-demand networks of people with good math scores and those with relatively poor math scores</a:t>
            </a:r>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H0: there is no differences</a:t>
            </a:r>
            <a:endParaRPr lang="zh-CN" altLang="en-US"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454597" y="254509"/>
            <a:ext cx="10648831" cy="504825"/>
          </a:xfrm>
        </p:spPr>
        <p:txBody>
          <a:bodyPr>
            <a:noAutofit/>
          </a:bodyPr>
          <a:lstStyle/>
          <a:p>
            <a:r>
              <a:rPr lang="en-US" altLang="zh-CN" sz="2400" b="1" i="1" dirty="0">
                <a:latin typeface="Times New Roman" panose="02020603050405020304" pitchFamily="18" charset="0"/>
                <a:cs typeface="Times New Roman" panose="02020603050405020304" pitchFamily="18" charset="0"/>
                <a:sym typeface="+mn-lt"/>
              </a:rPr>
              <a:t>Data introduction</a:t>
            </a:r>
            <a:endParaRPr lang="en-US" altLang="zh-CN" sz="2400" b="1" dirty="0">
              <a:latin typeface="Times New Roman" panose="02020603050405020304" pitchFamily="18" charset="0"/>
              <a:cs typeface="Times New Roman" panose="02020603050405020304" pitchFamily="18" charset="0"/>
              <a:sym typeface="+mn-lt"/>
            </a:endParaRPr>
          </a:p>
        </p:txBody>
      </p:sp>
      <p:sp>
        <p:nvSpPr>
          <p:cNvPr id="4" name="矩形 3"/>
          <p:cNvSpPr/>
          <p:nvPr/>
        </p:nvSpPr>
        <p:spPr>
          <a:xfrm>
            <a:off x="558140" y="759334"/>
            <a:ext cx="11317184" cy="3170099"/>
          </a:xfrm>
          <a:prstGeom prst="rect">
            <a:avLst/>
          </a:prstGeom>
        </p:spPr>
        <p:txBody>
          <a:bodyPr wrap="square">
            <a:spAutoFit/>
          </a:bodyPr>
          <a:lstStyle/>
          <a:p>
            <a:pPr marL="285750"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Beijing section of the Children's School Functions and Brain Development Project (CBD). </a:t>
            </a:r>
            <a:endParaRPr lang="en-US" altLang="zh-C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Participants</a:t>
            </a:r>
            <a:r>
              <a:rPr lang="zh-CN" altLang="en-US" sz="2000" dirty="0">
                <a:latin typeface="Calibri" panose="020F0502020204030204" pitchFamily="34" charset="0"/>
                <a:cs typeface="Calibri" panose="020F0502020204030204" pitchFamily="34" charset="0"/>
              </a:rPr>
              <a:t>：</a:t>
            </a:r>
            <a:endParaRPr lang="en-US" altLang="zh-CN"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310 school-age children (6-12 years old), including 147 boys and 163 girls.</a:t>
            </a:r>
            <a:endParaRPr lang="en-US" altLang="zh-CN" sz="20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three units: Peking University, Beijing Normal University, and Huilongguan Hospital. </a:t>
            </a:r>
            <a:endParaRPr lang="en-US" altLang="zh-CN" sz="2000" dirty="0">
              <a:latin typeface="Calibri" panose="020F0502020204030204" pitchFamily="34" charset="0"/>
              <a:cs typeface="Calibri" panose="020F0502020204030204" pitchFamily="34" charset="0"/>
            </a:endParaRPr>
          </a:p>
          <a:p>
            <a:endParaRPr lang="en-US" altLang="zh-C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All subjects had no visual impairment after screening and recalibration, and had no history of any neurological or psychiatric diseases, and no medication experience during the study. The child subjects and their parents have been informed of the experimental process and signed the informed consent form in writing. </a:t>
            </a:r>
            <a:endParaRPr lang="zh-CN" altLang="en-US" sz="2000" i="1" dirty="0">
              <a:latin typeface="Calibri" panose="020F0502020204030204" pitchFamily="34" charset="0"/>
              <a:cs typeface="Calibri" panose="020F0502020204030204" pitchFamily="34" charset="0"/>
            </a:endParaRPr>
          </a:p>
        </p:txBody>
      </p:sp>
      <p:sp>
        <p:nvSpPr>
          <p:cNvPr id="3" name="矩形 2"/>
          <p:cNvSpPr/>
          <p:nvPr/>
        </p:nvSpPr>
        <p:spPr>
          <a:xfrm>
            <a:off x="558140" y="4274079"/>
            <a:ext cx="11420727" cy="1477328"/>
          </a:xfrm>
          <a:prstGeom prst="rect">
            <a:avLst/>
          </a:prstGeom>
          <a:solidFill>
            <a:schemeClr val="bg1">
              <a:lumMod val="85000"/>
            </a:schemeClr>
          </a:solidFill>
        </p:spPr>
        <p:txBody>
          <a:bodyPr wrap="square">
            <a:spAutoFit/>
          </a:bodyPr>
          <a:lstStyle/>
          <a:p>
            <a:pPr fontAlgn="base"/>
            <a:r>
              <a:rPr lang="en-US" altLang="zh-CN" b="1" dirty="0">
                <a:latin typeface="Calibri" panose="020F0502020204030204" pitchFamily="34" charset="0"/>
                <a:cs typeface="Calibri" panose="020F0502020204030204" pitchFamily="34" charset="0"/>
              </a:rPr>
              <a:t>Academic math Achievement Test</a:t>
            </a:r>
            <a:r>
              <a:rPr lang="en-US" altLang="zh-CN" b="1" dirty="0">
                <a:latin typeface="Calibri" panose="020F0502020204030204" pitchFamily="34" charset="0"/>
                <a:ea typeface="等线" panose="02010600030101010101" pitchFamily="2" charset="-122"/>
                <a:cs typeface="Calibri" panose="020F0502020204030204" pitchFamily="34" charset="0"/>
              </a:rPr>
              <a:t>:</a:t>
            </a:r>
            <a:endParaRPr lang="en-US" altLang="zh-CN" b="1"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altLang="zh-CN" dirty="0">
                <a:latin typeface="Calibri" panose="020F0502020204030204" pitchFamily="34" charset="0"/>
                <a:cs typeface="Calibri" panose="020F0502020204030204" pitchFamily="34" charset="0"/>
              </a:rPr>
              <a:t>3 aspects: numbers and algebra, space and graphics, statistics and probability. </a:t>
            </a:r>
            <a:endParaRPr lang="en-US" altLang="zh-CN"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altLang="zh-CN" dirty="0">
                <a:latin typeface="Calibri" panose="020F0502020204030204" pitchFamily="34" charset="0"/>
                <a:cs typeface="Calibri" panose="020F0502020204030204" pitchFamily="34" charset="0"/>
              </a:rPr>
              <a:t>4 abilities: knowing facts, applying rules, mathematical reasoning, and solving unconventional problems.</a:t>
            </a:r>
            <a:endParaRPr lang="en-US" altLang="zh-CN"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r>
              <a:rPr lang="en-US" altLang="zh-CN" dirty="0">
                <a:latin typeface="Calibri" panose="020F0502020204030204" pitchFamily="34" charset="0"/>
                <a:cs typeface="Calibri" panose="020F0502020204030204" pitchFamily="34" charset="0"/>
              </a:rPr>
              <a:t>2 stages: Grades 1-3 and grades 4-6</a:t>
            </a:r>
            <a:endParaRPr lang="en-US" altLang="zh-CN" dirty="0">
              <a:latin typeface="Calibri" panose="020F0502020204030204" pitchFamily="34" charset="0"/>
              <a:cs typeface="Calibri" panose="020F0502020204030204" pitchFamily="34" charset="0"/>
            </a:endParaRPr>
          </a:p>
          <a:p>
            <a:pPr fontAlgn="base"/>
            <a:r>
              <a:rPr lang="en-US" altLang="zh-CN" dirty="0">
                <a:latin typeface="Calibri" panose="020F0502020204030204" pitchFamily="34" charset="0"/>
                <a:cs typeface="Calibri" panose="020F0502020204030204" pitchFamily="34" charset="0"/>
              </a:rPr>
              <a:t>Mathematics scores are standardized within the academic period.</a:t>
            </a:r>
            <a:endParaRPr lang="en-US" altLang="zh-CN" b="0" i="0" u="none" strike="noStrike" dirty="0">
              <a:effectLst/>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378.7,&quot;left&quot;:44.05,&quot;top&quot;:85.55,&quot;width&quot;:143.4}"/>
  <p:tag name="KSO_WM_UNIT_PLACING_PICTURE_USER_VIEWPORT" val="{&quot;height&quot;:511.80545275886163,&quot;width&quot;:535.8952026013453}"/>
</p:tagLst>
</file>

<file path=ppt/tags/tag101.xml><?xml version="1.0" encoding="utf-8"?>
<p:tagLst xmlns:p="http://schemas.openxmlformats.org/presentationml/2006/main">
  <p:tag name="KSO_WM_DIAGRAM_VIRTUALLY_FRAME" val="{&quot;height&quot;:378.7,&quot;left&quot;:44.05,&quot;top&quot;:85.55,&quot;width&quot;:143.4}"/>
  <p:tag name="KSO_WM_UNIT_PLACING_PICTURE_USER_VIEWPORT" val="{&quot;height&quot;:511.80545275886163,&quot;width&quot;:535.6876521743116}"/>
</p:tagLst>
</file>

<file path=ppt/tags/tag102.xml><?xml version="1.0" encoding="utf-8"?>
<p:tagLst xmlns:p="http://schemas.openxmlformats.org/presentationml/2006/main">
  <p:tag name="KSO_WM_DIAGRAM_VIRTUALLY_FRAME" val="{&quot;height&quot;:378.7,&quot;left&quot;:44.05,&quot;top&quot;:85.55,&quot;width&quot;:143.4}"/>
  <p:tag name="KSO_WM_UNIT_PLACING_PICTURE_USER_VIEWPORT" val="{&quot;height&quot;:511.80545275886163,&quot;width&quot;:535.8952026013453}"/>
</p:tagLst>
</file>

<file path=ppt/tags/tag103.xml><?xml version="1.0" encoding="utf-8"?>
<p:tagLst xmlns:p="http://schemas.openxmlformats.org/presentationml/2006/main">
  <p:tag name="KSO_WM_DIAGRAM_VIRTUALLY_FRAME" val="{&quot;height&quot;:378.7,&quot;left&quot;:44.05,&quot;top&quot;:85.55,&quot;width&quot;:143.4}"/>
</p:tagLst>
</file>

<file path=ppt/tags/tag104.xml><?xml version="1.0" encoding="utf-8"?>
<p:tagLst xmlns:p="http://schemas.openxmlformats.org/presentationml/2006/main">
  <p:tag name="KSO_WM_UNIT_PLACING_PICTURE_USER_VIEWPORT" val="{&quot;height&quot;:1680,&quot;width&quot;:3631}"/>
</p:tagLst>
</file>

<file path=ppt/tags/tag105.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06.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07.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08.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09.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1.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2.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3.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4.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5.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6.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7.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8.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19.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378.7,&quot;left&quot;:44.05,&quot;top&quot;:85.55,&quot;width&quot;:143.4}"/>
  <p:tag name="KSO_WM_UNIT_PLACING_PICTURE_USER_VIEWPORT" val="{&quot;height&quot;:791.8423464711275,&quot;width&quot;:848.4238348451673}"/>
</p:tagLst>
</file>

<file path=ppt/tags/tag121.xml><?xml version="1.0" encoding="utf-8"?>
<p:tagLst xmlns:p="http://schemas.openxmlformats.org/presentationml/2006/main">
  <p:tag name="KSO_WM_UNIT_PLACING_PICTURE_USER_VIEWPORT" val="{&quot;height&quot;:7521,&quot;width&quot;:4472}"/>
</p:tagLst>
</file>

<file path=ppt/tags/tag122.xml><?xml version="1.0" encoding="utf-8"?>
<p:tagLst xmlns:p="http://schemas.openxmlformats.org/presentationml/2006/main">
  <p:tag name="KSO_WM_UNIT_PLACING_PICTURE_USER_VIEWPORT" val="{&quot;height&quot;:3444,&quot;width&quot;:4226}"/>
</p:tagLst>
</file>

<file path=ppt/tags/tag123.xml><?xml version="1.0" encoding="utf-8"?>
<p:tagLst xmlns:p="http://schemas.openxmlformats.org/presentationml/2006/main">
  <p:tag name="KSO_WM_UNIT_PLACING_PICTURE_USER_VIEWPORT" val="{&quot;height&quot;:2931,&quot;width&quot;:4502}"/>
</p:tagLst>
</file>

<file path=ppt/tags/tag124.xml><?xml version="1.0" encoding="utf-8"?>
<p:tagLst xmlns:p="http://schemas.openxmlformats.org/presentationml/2006/main">
  <p:tag name="KSO_WM_BEAUTIFY_FLAG" val="#wm#"/>
  <p:tag name="KSO_WM_TEMPLATE_CATEGORY" val="custom"/>
  <p:tag name="KSO_WM_TEMPLATE_INDEX" val="20205081"/>
  <p:tag name="KSO_WM_SLIDE_ID" val="custom20205081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5.xml><?xml version="1.0" encoding="utf-8"?>
<p:tagLst xmlns:p="http://schemas.openxmlformats.org/presentationml/2006/main">
  <p:tag name="KSO_WM_DIAGRAM_VIRTUALLY_FRAME" val="{&quot;height&quot;:378.7,&quot;left&quot;:44.05,&quot;top&quot;:85.55,&quot;width&quot;:143.4}"/>
</p:tagLst>
</file>

<file path=ppt/tags/tag126.xml><?xml version="1.0" encoding="utf-8"?>
<p:tagLst xmlns:p="http://schemas.openxmlformats.org/presentationml/2006/main">
  <p:tag name="KSO_WM_DIAGRAM_VIRTUALLY_FRAME" val="{&quot;height&quot;:378.7,&quot;left&quot;:44.05,&quot;top&quot;:85.55,&quot;width&quot;:143.4}"/>
</p:tagLst>
</file>

<file path=ppt/tags/tag127.xml><?xml version="1.0" encoding="utf-8"?>
<p:tagLst xmlns:p="http://schemas.openxmlformats.org/presentationml/2006/main">
  <p:tag name="KSO_WM_DIAGRAM_VIRTUALLY_FRAME" val="{&quot;height&quot;:378.7,&quot;left&quot;:44.05,&quot;top&quot;:85.55,&quot;width&quot;:143.4}"/>
</p:tagLst>
</file>

<file path=ppt/tags/tag128.xml><?xml version="1.0" encoding="utf-8"?>
<p:tagLst xmlns:p="http://schemas.openxmlformats.org/presentationml/2006/main">
  <p:tag name="KSO_WM_DIAGRAM_VIRTUALLY_FRAME" val="{&quot;height&quot;:378.7,&quot;left&quot;:44.05,&quot;top&quot;:85.55,&quot;width&quot;:143.4}"/>
</p:tagLst>
</file>

<file path=ppt/tags/tag129.xml><?xml version="1.0" encoding="utf-8"?>
<p:tagLst xmlns:p="http://schemas.openxmlformats.org/presentationml/2006/main">
  <p:tag name="KSO_WM_DIAGRAM_VIRTUALLY_FRAME" val="{&quot;height&quot;:378.7,&quot;left&quot;:44.05,&quot;top&quot;:85.55,&quot;width&quot;:143.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378.7,&quot;left&quot;:44.05,&quot;top&quot;:85.55,&quot;width&quot;:143.4}"/>
</p:tagLst>
</file>

<file path=ppt/tags/tag131.xml><?xml version="1.0" encoding="utf-8"?>
<p:tagLst xmlns:p="http://schemas.openxmlformats.org/presentationml/2006/main">
  <p:tag name="KSO_WM_DIAGRAM_VIRTUALLY_FRAME" val="{&quot;height&quot;:378.7,&quot;left&quot;:44.05,&quot;top&quot;:85.55,&quot;width&quot;:143.4}"/>
</p:tagLst>
</file>

<file path=ppt/tags/tag132.xml><?xml version="1.0" encoding="utf-8"?>
<p:tagLst xmlns:p="http://schemas.openxmlformats.org/presentationml/2006/main">
  <p:tag name="KSO_WM_DIAGRAM_VIRTUALLY_FRAME" val="{&quot;height&quot;:378.7,&quot;left&quot;:44.05,&quot;top&quot;:85.55,&quot;width&quot;:143.4}"/>
</p:tagLst>
</file>

<file path=ppt/tags/tag133.xml><?xml version="1.0" encoding="utf-8"?>
<p:tagLst xmlns:p="http://schemas.openxmlformats.org/presentationml/2006/main">
  <p:tag name="KSO_WM_DIAGRAM_VIRTUALLY_FRAME" val="{&quot;height&quot;:378.7,&quot;left&quot;:44.05,&quot;top&quot;:85.55,&quot;width&quot;:143.4}"/>
</p:tagLst>
</file>

<file path=ppt/tags/tag134.xml><?xml version="1.0" encoding="utf-8"?>
<p:tagLst xmlns:p="http://schemas.openxmlformats.org/presentationml/2006/main">
  <p:tag name="KSO_WM_DIAGRAM_VIRTUALLY_FRAME" val="{&quot;height&quot;:378.7,&quot;left&quot;:44.05,&quot;top&quot;:85.55,&quot;width&quot;:143.4}"/>
</p:tagLst>
</file>

<file path=ppt/tags/tag135.xml><?xml version="1.0" encoding="utf-8"?>
<p:tagLst xmlns:p="http://schemas.openxmlformats.org/presentationml/2006/main">
  <p:tag name="KSO_WM_DIAGRAM_VIRTUALLY_FRAME" val="{&quot;height&quot;:378.7,&quot;left&quot;:44.05,&quot;top&quot;:85.55,&quot;width&quot;:143.4}"/>
</p:tagLst>
</file>

<file path=ppt/tags/tag136.xml><?xml version="1.0" encoding="utf-8"?>
<p:tagLst xmlns:p="http://schemas.openxmlformats.org/presentationml/2006/main">
  <p:tag name="KSO_WM_DIAGRAM_VIRTUALLY_FRAME" val="{&quot;height&quot;:378.7,&quot;left&quot;:44.05,&quot;top&quot;:85.55,&quot;width&quot;:143.4}"/>
</p:tagLst>
</file>

<file path=ppt/tags/tag137.xml><?xml version="1.0" encoding="utf-8"?>
<p:tagLst xmlns:p="http://schemas.openxmlformats.org/presentationml/2006/main">
  <p:tag name="KSO_WM_DIAGRAM_VIRTUALLY_FRAME" val="{&quot;height&quot;:378.7,&quot;left&quot;:44.05,&quot;top&quot;:85.55,&quot;width&quot;:143.4}"/>
</p:tagLst>
</file>

<file path=ppt/tags/tag138.xml><?xml version="1.0" encoding="utf-8"?>
<p:tagLst xmlns:p="http://schemas.openxmlformats.org/presentationml/2006/main">
  <p:tag name="KSO_WM_DIAGRAM_VIRTUALLY_FRAME" val="{&quot;height&quot;:378.7,&quot;left&quot;:44.05,&quot;top&quot;:85.55,&quot;width&quot;:143.4}"/>
</p:tagLst>
</file>

<file path=ppt/tags/tag139.xml><?xml version="1.0" encoding="utf-8"?>
<p:tagLst xmlns:p="http://schemas.openxmlformats.org/presentationml/2006/main">
  <p:tag name="KSO_WM_DIAGRAM_VIRTUALLY_FRAME" val="{&quot;height&quot;:378.7,&quot;left&quot;:44.05,&quot;top&quot;:85.55,&quot;width&quot;:143.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378.7,&quot;left&quot;:44.05,&quot;top&quot;:85.55,&quot;width&quot;:143.4}"/>
</p:tagLst>
</file>

<file path=ppt/tags/tag141.xml><?xml version="1.0" encoding="utf-8"?>
<p:tagLst xmlns:p="http://schemas.openxmlformats.org/presentationml/2006/main">
  <p:tag name="KSO_WM_DIAGRAM_VIRTUALLY_FRAME" val="{&quot;height&quot;:378.7,&quot;left&quot;:44.05,&quot;top&quot;:85.55,&quot;width&quot;:143.4}"/>
</p:tagLst>
</file>

<file path=ppt/tags/tag142.xml><?xml version="1.0" encoding="utf-8"?>
<p:tagLst xmlns:p="http://schemas.openxmlformats.org/presentationml/2006/main">
  <p:tag name="KSO_WM_DIAGRAM_VIRTUALLY_FRAME" val="{&quot;height&quot;:378.7,&quot;left&quot;:44.05,&quot;top&quot;:85.55,&quot;width&quot;:143.4}"/>
</p:tagLst>
</file>

<file path=ppt/tags/tag143.xml><?xml version="1.0" encoding="utf-8"?>
<p:tagLst xmlns:p="http://schemas.openxmlformats.org/presentationml/2006/main">
  <p:tag name="KSO_WM_DIAGRAM_VIRTUALLY_FRAME" val="{&quot;height&quot;:378.7,&quot;left&quot;:44.05,&quot;top&quot;:85.55,&quot;width&quot;:143.4}"/>
</p:tagLst>
</file>

<file path=ppt/tags/tag144.xml><?xml version="1.0" encoding="utf-8"?>
<p:tagLst xmlns:p="http://schemas.openxmlformats.org/presentationml/2006/main">
  <p:tag name="KSO_WM_DIAGRAM_VIRTUALLY_FRAME" val="{&quot;height&quot;:378.7,&quot;left&quot;:44.05,&quot;top&quot;:85.55,&quot;width&quot;:143.4}"/>
</p:tagLst>
</file>

<file path=ppt/tags/tag145.xml><?xml version="1.0" encoding="utf-8"?>
<p:tagLst xmlns:p="http://schemas.openxmlformats.org/presentationml/2006/main">
  <p:tag name="KSO_WM_DIAGRAM_VIRTUALLY_FRAME" val="{&quot;height&quot;:378.7,&quot;left&quot;:44.05,&quot;top&quot;:85.55,&quot;width&quot;:143.4}"/>
</p:tagLst>
</file>

<file path=ppt/tags/tag146.xml><?xml version="1.0" encoding="utf-8"?>
<p:tagLst xmlns:p="http://schemas.openxmlformats.org/presentationml/2006/main">
  <p:tag name="KSO_WM_DIAGRAM_VIRTUALLY_FRAME" val="{&quot;height&quot;:378.7,&quot;left&quot;:44.05,&quot;top&quot;:85.55,&quot;width&quot;:143.4}"/>
</p:tagLst>
</file>

<file path=ppt/tags/tag147.xml><?xml version="1.0" encoding="utf-8"?>
<p:tagLst xmlns:p="http://schemas.openxmlformats.org/presentationml/2006/main">
  <p:tag name="KSO_WM_DIAGRAM_VIRTUALLY_FRAME" val="{&quot;height&quot;:378.7,&quot;left&quot;:44.05,&quot;top&quot;:85.55,&quot;width&quot;:143.4}"/>
</p:tagLst>
</file>

<file path=ppt/tags/tag148.xml><?xml version="1.0" encoding="utf-8"?>
<p:tagLst xmlns:p="http://schemas.openxmlformats.org/presentationml/2006/main">
  <p:tag name="KSO_WM_DIAGRAM_VIRTUALLY_FRAME" val="{&quot;height&quot;:378.7,&quot;left&quot;:44.05,&quot;top&quot;:85.55,&quot;width&quot;:143.4}"/>
</p:tagLst>
</file>

<file path=ppt/tags/tag149.xml><?xml version="1.0" encoding="utf-8"?>
<p:tagLst xmlns:p="http://schemas.openxmlformats.org/presentationml/2006/main">
  <p:tag name="KSO_WM_DIAGRAM_VIRTUALLY_FRAME" val="{&quot;height&quot;:378.7,&quot;left&quot;:44.05,&quot;top&quot;:85.55,&quot;width&quot;:143.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IRTUALLY_FRAME" val="{&quot;height&quot;:378.7,&quot;left&quot;:44.05,&quot;top&quot;:85.55,&quot;width&quot;:143.4}"/>
</p:tagLst>
</file>

<file path=ppt/tags/tag151.xml><?xml version="1.0" encoding="utf-8"?>
<p:tagLst xmlns:p="http://schemas.openxmlformats.org/presentationml/2006/main">
  <p:tag name="KSO_WM_DIAGRAM_VIRTUALLY_FRAME" val="{&quot;height&quot;:378.7,&quot;left&quot;:44.05,&quot;top&quot;:85.55,&quot;width&quot;:143.4}"/>
</p:tagLst>
</file>

<file path=ppt/tags/tag152.xml><?xml version="1.0" encoding="utf-8"?>
<p:tagLst xmlns:p="http://schemas.openxmlformats.org/presentationml/2006/main">
  <p:tag name="KSO_WM_DIAGRAM_VIRTUALLY_FRAME" val="{&quot;height&quot;:378.7,&quot;left&quot;:44.05,&quot;top&quot;:85.55,&quot;width&quot;:143.4}"/>
</p:tagLst>
</file>

<file path=ppt/tags/tag153.xml><?xml version="1.0" encoding="utf-8"?>
<p:tagLst xmlns:p="http://schemas.openxmlformats.org/presentationml/2006/main">
  <p:tag name="KSO_WM_DIAGRAM_VIRTUALLY_FRAME" val="{&quot;height&quot;:378.7,&quot;left&quot;:44.05,&quot;top&quot;:85.55,&quot;width&quot;:143.4}"/>
</p:tagLst>
</file>

<file path=ppt/tags/tag154.xml><?xml version="1.0" encoding="utf-8"?>
<p:tagLst xmlns:p="http://schemas.openxmlformats.org/presentationml/2006/main">
  <p:tag name="KSO_WM_DIAGRAM_VIRTUALLY_FRAME" val="{&quot;height&quot;:378.7,&quot;left&quot;:44.05,&quot;top&quot;:85.55,&quot;width&quot;:143.4}"/>
</p:tagLst>
</file>

<file path=ppt/tags/tag155.xml><?xml version="1.0" encoding="utf-8"?>
<p:tagLst xmlns:p="http://schemas.openxmlformats.org/presentationml/2006/main">
  <p:tag name="KSO_WM_DIAGRAM_VIRTUALLY_FRAME" val="{&quot;height&quot;:378.7,&quot;left&quot;:44.05,&quot;top&quot;:85.55,&quot;width&quot;:143.4}"/>
</p:tagLst>
</file>

<file path=ppt/tags/tag156.xml><?xml version="1.0" encoding="utf-8"?>
<p:tagLst xmlns:p="http://schemas.openxmlformats.org/presentationml/2006/main">
  <p:tag name="KSO_WM_DIAGRAM_VIRTUALLY_FRAME" val="{&quot;height&quot;:378.7,&quot;left&quot;:44.05,&quot;top&quot;:85.55,&quot;width&quot;:143.4}"/>
</p:tagLst>
</file>

<file path=ppt/tags/tag157.xml><?xml version="1.0" encoding="utf-8"?>
<p:tagLst xmlns:p="http://schemas.openxmlformats.org/presentationml/2006/main">
  <p:tag name="KSO_WM_DIAGRAM_VIRTUALLY_FRAME" val="{&quot;height&quot;:378.7,&quot;left&quot;:44.05,&quot;top&quot;:85.55,&quot;width&quot;:143.4}"/>
</p:tagLst>
</file>

<file path=ppt/tags/tag158.xml><?xml version="1.0" encoding="utf-8"?>
<p:tagLst xmlns:p="http://schemas.openxmlformats.org/presentationml/2006/main">
  <p:tag name="KSO_WM_DIAGRAM_VIRTUALLY_FRAME" val="{&quot;height&quot;:378.7,&quot;left&quot;:44.05,&quot;top&quot;:85.55,&quot;width&quot;:143.4}"/>
</p:tagLst>
</file>

<file path=ppt/tags/tag159.xml><?xml version="1.0" encoding="utf-8"?>
<p:tagLst xmlns:p="http://schemas.openxmlformats.org/presentationml/2006/main">
  <p:tag name="KSO_WM_DIAGRAM_VIRTUALLY_FRAME" val="{&quot;height&quot;:378.7,&quot;left&quot;:44.05,&quot;top&quot;:85.55,&quot;width&quot;:143.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DIAGRAM_VIRTUALLY_FRAME" val="{&quot;height&quot;:378.7,&quot;left&quot;:44.05,&quot;top&quot;:85.55,&quot;width&quot;:143.4}"/>
</p:tagLst>
</file>

<file path=ppt/tags/tag161.xml><?xml version="1.0" encoding="utf-8"?>
<p:tagLst xmlns:p="http://schemas.openxmlformats.org/presentationml/2006/main">
  <p:tag name="KSO_WM_DIAGRAM_VIRTUALLY_FRAME" val="{&quot;height&quot;:378.7,&quot;left&quot;:44.05,&quot;top&quot;:85.55,&quot;width&quot;:143.4}"/>
</p:tagLst>
</file>

<file path=ppt/tags/tag162.xml><?xml version="1.0" encoding="utf-8"?>
<p:tagLst xmlns:p="http://schemas.openxmlformats.org/presentationml/2006/main">
  <p:tag name="KSO_WM_DIAGRAM_VIRTUALLY_FRAME" val="{&quot;height&quot;:378.7,&quot;left&quot;:44.05,&quot;top&quot;:85.55,&quot;width&quot;:143.4}"/>
</p:tagLst>
</file>

<file path=ppt/tags/tag163.xml><?xml version="1.0" encoding="utf-8"?>
<p:tagLst xmlns:p="http://schemas.openxmlformats.org/presentationml/2006/main">
  <p:tag name="KSO_WM_DIAGRAM_VIRTUALLY_FRAME" val="{&quot;height&quot;:378.7,&quot;left&quot;:44.05,&quot;top&quot;:85.55,&quot;width&quot;:143.4}"/>
</p:tagLst>
</file>

<file path=ppt/tags/tag164.xml><?xml version="1.0" encoding="utf-8"?>
<p:tagLst xmlns:p="http://schemas.openxmlformats.org/presentationml/2006/main">
  <p:tag name="KSO_WM_DIAGRAM_VIRTUALLY_FRAME" val="{&quot;height&quot;:378.7,&quot;left&quot;:44.05,&quot;top&quot;:85.55,&quot;width&quot;:143.4}"/>
</p:tagLst>
</file>

<file path=ppt/tags/tag165.xml><?xml version="1.0" encoding="utf-8"?>
<p:tagLst xmlns:p="http://schemas.openxmlformats.org/presentationml/2006/main">
  <p:tag name="KSO_WM_UNIT_TABLE_BEAUTIFY" val="smartTable{3dde1157-ebf2-415f-a9d9-05e94753e27e}"/>
</p:tagLst>
</file>

<file path=ppt/tags/tag166.xml><?xml version="1.0" encoding="utf-8"?>
<p:tagLst xmlns:p="http://schemas.openxmlformats.org/presentationml/2006/main">
  <p:tag name="TABLE_ENDDRAG_ORIGIN_RECT" val="455*275"/>
  <p:tag name="TABLE_ENDDRAG_RECT" val="40*80*455*275"/>
  <p:tag name="KSO_WM_UNIT_TABLE_BEAUTIFY" val="smartTable{8cb1f168-4e14-4778-86e3-32936befe0cb}"/>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5081_3*l_h_i*1_1_1"/>
  <p:tag name="KSO_WM_TEMPLATE_CATEGORY" val="custom"/>
  <p:tag name="KSO_WM_TEMPLATE_INDEX" val="20205081"/>
  <p:tag name="KSO_WM_UNIT_LAYERLEVEL" val="1_1_1"/>
  <p:tag name="KSO_WM_TAG_VERSION" val="1.0"/>
  <p:tag name="KSO_WM_BEAUTIFY_FLAG" val="#wm#"/>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179.xml><?xml version="1.0" encoding="utf-8"?>
<p:tagLst xmlns:p="http://schemas.openxmlformats.org/presentationml/2006/main">
  <p:tag name="KSO_WM_UNIT_ISCONTENTSTITLE" val="0"/>
  <p:tag name="KSO_WM_UNIT_PRESET_TEXT" val="单击输入章节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5081_3*l_h_f*1_1_1"/>
  <p:tag name="KSO_WM_TEMPLATE_CATEGORY" val="custom"/>
  <p:tag name="KSO_WM_TEMPLATE_INDEX" val="20205081"/>
  <p:tag name="KSO_WM_UNIT_LAYERLEVEL" val="1_1_1"/>
  <p:tag name="KSO_WM_TAG_VERSION" val="1.0"/>
  <p:tag name="KSO_WM_BEAUTIFY_FLAG" val="#wm#"/>
  <p:tag name="KSO_WM_UNIT_SHOW_EDIT_AREA_INDICATION" val="1"/>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081_3"/>
  <p:tag name="KSO_WM_TEMPLATE_SUBCATEGORY" val="19"/>
  <p:tag name="KSO_WM_TEMPLATE_MASTER_TYPE" val="0"/>
  <p:tag name="KSO_WM_TEMPLATE_COLOR_TYPE" val="1"/>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3*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5081_3*i*1"/>
  <p:tag name="KSO_WM_TEMPLATE_CATEGORY" val="custom"/>
  <p:tag name="KSO_WM_TEMPLATE_INDEX" val="20205081"/>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5081_3*l_h_i*1_1_1"/>
  <p:tag name="KSO_WM_TEMPLATE_CATEGORY" val="custom"/>
  <p:tag name="KSO_WM_TEMPLATE_INDEX" val="20205081"/>
  <p:tag name="KSO_WM_UNIT_LAYERLEVEL" val="1_1_1"/>
  <p:tag name="KSO_WM_TAG_VERSION" val="1.0"/>
  <p:tag name="KSO_WM_BEAUTIFY_FLAG" val="#wm#"/>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66.xml><?xml version="1.0" encoding="utf-8"?>
<p:tagLst xmlns:p="http://schemas.openxmlformats.org/presentationml/2006/main">
  <p:tag name="KSO_WM_UNIT_ISCONTENTSTITLE" val="0"/>
  <p:tag name="KSO_WM_UNIT_PRESET_TEXT" val="单击输入章节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5081_3*l_h_f*1_1_1"/>
  <p:tag name="KSO_WM_TEMPLATE_CATEGORY" val="custom"/>
  <p:tag name="KSO_WM_TEMPLATE_INDEX" val="20205081"/>
  <p:tag name="KSO_WM_UNIT_LAYERLEVEL" val="1_1_1"/>
  <p:tag name="KSO_WM_TAG_VERSION" val="1.0"/>
  <p:tag name="KSO_WM_BEAUTIFY_FLAG" val="#wm#"/>
  <p:tag name="KSO_WM_UNIT_SHOW_EDIT_AREA_INDICATION" val="1"/>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5081_3*l_h_i*1_2_1"/>
  <p:tag name="KSO_WM_TEMPLATE_CATEGORY" val="custom"/>
  <p:tag name="KSO_WM_TEMPLATE_INDEX" val="20205081"/>
  <p:tag name="KSO_WM_UNIT_LAYERLEVEL" val="1_1_1"/>
  <p:tag name="KSO_WM_TAG_VERSION" val="1.0"/>
  <p:tag name="KSO_WM_BEAUTIFY_FLAG" val="#wm#"/>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68.xml><?xml version="1.0" encoding="utf-8"?>
<p:tagLst xmlns:p="http://schemas.openxmlformats.org/presentationml/2006/main">
  <p:tag name="KSO_WM_UNIT_ISCONTENTSTITLE" val="0"/>
  <p:tag name="KSO_WM_UNIT_PRESET_TEXT" val="单击输入章节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5081_3*l_h_f*1_2_1"/>
  <p:tag name="KSO_WM_TEMPLATE_CATEGORY" val="custom"/>
  <p:tag name="KSO_WM_TEMPLATE_INDEX" val="20205081"/>
  <p:tag name="KSO_WM_UNIT_LAYERLEVEL" val="1_1_1"/>
  <p:tag name="KSO_WM_TAG_VERSION" val="1.0"/>
  <p:tag name="KSO_WM_UNIT_SHOW_EDIT_AREA_INDICATION" val="1"/>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5081_3*l_h_i*1_3_1"/>
  <p:tag name="KSO_WM_TEMPLATE_CATEGORY" val="custom"/>
  <p:tag name="KSO_WM_TEMPLATE_INDEX" val="20205081"/>
  <p:tag name="KSO_WM_UNIT_LAYERLEVEL" val="1_1_1"/>
  <p:tag name="KSO_WM_TAG_VERSION" val="1.0"/>
  <p:tag name="KSO_WM_BEAUTIFY_FLAG" val="#wm#"/>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ISCONTENTSTITLE" val="0"/>
  <p:tag name="KSO_WM_UNIT_PRESET_TEXT" val="单击输入章节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5081_3*l_h_f*1_3_1"/>
  <p:tag name="KSO_WM_TEMPLATE_CATEGORY" val="custom"/>
  <p:tag name="KSO_WM_TEMPLATE_INDEX" val="20205081"/>
  <p:tag name="KSO_WM_UNIT_LAYERLEVEL" val="1_1_1"/>
  <p:tag name="KSO_WM_TAG_VERSION" val="1.0"/>
  <p:tag name="KSO_WM_UNIT_SHOW_EDIT_AREA_INDICATION" val="1"/>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5081_3*i*2"/>
  <p:tag name="KSO_WM_TEMPLATE_CATEGORY" val="custom"/>
  <p:tag name="KSO_WM_TEMPLATE_INDEX" val="20205081"/>
  <p:tag name="KSO_WM_UNIT_LAYERLEVEL" val="1"/>
  <p:tag name="KSO_WM_TAG_VERSION" val="1.0"/>
  <p:tag name="KSO_WM_BEAUTIFY_FLAG" val="#wm#"/>
  <p:tag name="KSO_WM_UNIT_LINE_FORE_SCHEMECOLOR_INDEX" val="14"/>
  <p:tag name="KSO_WM_UNIT_LINE_FILL_TYPE" val="2"/>
  <p:tag name="KSO_WM_UNIT_USESOURCEFORMAT_APPLY" val="1"/>
</p:tagLst>
</file>

<file path=ppt/tags/tag72.xml><?xml version="1.0" encoding="utf-8"?>
<p:tagLst xmlns:p="http://schemas.openxmlformats.org/presentationml/2006/main">
  <p:tag name="KSO_WM_SLIDE_ID" val="custom20205081_3"/>
  <p:tag name="KSO_WM_TEMPLATE_SUBCATEGORY" val="19"/>
  <p:tag name="KSO_WM_TEMPLATE_MASTER_TYPE" val="0"/>
  <p:tag name="KSO_WM_TEMPLATE_COLOR_TYPE" val="1"/>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5081_3*l_h_i*1_1_1"/>
  <p:tag name="KSO_WM_TEMPLATE_CATEGORY" val="custom"/>
  <p:tag name="KSO_WM_TEMPLATE_INDEX" val="20205081"/>
  <p:tag name="KSO_WM_UNIT_LAYERLEVEL" val="1_1_1"/>
  <p:tag name="KSO_WM_TAG_VERSION" val="1.0"/>
  <p:tag name="KSO_WM_BEAUTIFY_FLAG" val="#wm#"/>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74.xml><?xml version="1.0" encoding="utf-8"?>
<p:tagLst xmlns:p="http://schemas.openxmlformats.org/presentationml/2006/main">
  <p:tag name="KSO_WM_UNIT_ISCONTENTSTITLE" val="0"/>
  <p:tag name="KSO_WM_UNIT_PRESET_TEXT" val="单击输入章节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5081_3*l_h_f*1_1_1"/>
  <p:tag name="KSO_WM_TEMPLATE_CATEGORY" val="custom"/>
  <p:tag name="KSO_WM_TEMPLATE_INDEX" val="20205081"/>
  <p:tag name="KSO_WM_UNIT_LAYERLEVEL" val="1_1_1"/>
  <p:tag name="KSO_WM_TAG_VERSION" val="1.0"/>
  <p:tag name="KSO_WM_BEAUTIFY_FLAG" val="#wm#"/>
  <p:tag name="KSO_WM_UNIT_SHOW_EDIT_AREA_INDICATION" val="1"/>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75.xml><?xml version="1.0" encoding="utf-8"?>
<p:tagLst xmlns:p="http://schemas.openxmlformats.org/presentationml/2006/main">
  <p:tag name="KSO_WM_SLIDE_ID" val="custom20205081_3"/>
  <p:tag name="KSO_WM_TEMPLATE_SUBCATEGORY" val="19"/>
  <p:tag name="KSO_WM_TEMPLATE_MASTER_TYPE" val="0"/>
  <p:tag name="KSO_WM_TEMPLATE_COLOR_TYPE" val="1"/>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5081_3*l_h_i*1_1_1"/>
  <p:tag name="KSO_WM_TEMPLATE_CATEGORY" val="custom"/>
  <p:tag name="KSO_WM_TEMPLATE_INDEX" val="20205081"/>
  <p:tag name="KSO_WM_UNIT_LAYERLEVEL" val="1_1_1"/>
  <p:tag name="KSO_WM_TAG_VERSION" val="1.0"/>
  <p:tag name="KSO_WM_BEAUTIFY_FLAG" val="#wm#"/>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77.xml><?xml version="1.0" encoding="utf-8"?>
<p:tagLst xmlns:p="http://schemas.openxmlformats.org/presentationml/2006/main">
  <p:tag name="KSO_WM_UNIT_ISCONTENTSTITLE" val="0"/>
  <p:tag name="KSO_WM_UNIT_PRESET_TEXT" val="单击输入章节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5081_3*l_h_f*1_1_1"/>
  <p:tag name="KSO_WM_TEMPLATE_CATEGORY" val="custom"/>
  <p:tag name="KSO_WM_TEMPLATE_INDEX" val="20205081"/>
  <p:tag name="KSO_WM_UNIT_LAYERLEVEL" val="1_1_1"/>
  <p:tag name="KSO_WM_TAG_VERSION" val="1.0"/>
  <p:tag name="KSO_WM_BEAUTIFY_FLAG" val="#wm#"/>
  <p:tag name="KSO_WM_UNIT_SHOW_EDIT_AREA_INDICATION" val="1"/>
  <p:tag name="KSO_WM_UNIT_TEXT_FILL_FORE_SCHEMECOLOR_INDEX" val="13"/>
  <p:tag name="KSO_WM_UNIT_TEXT_FILL_TYPE" val="1"/>
  <p:tag name="KSO_WM_UNIT_USESOURCEFORMAT_APPLY" val="1"/>
  <p:tag name="KSO_WM_DIAGRAM_VIRTUALLY_FRAME" val="{&quot;height&quot;:415.93031496062997,&quot;left&quot;:439.05,&quot;top&quot;:104.79992125984245,&quot;width&quot;:431.75}"/>
</p:tagLst>
</file>

<file path=ppt/tags/tag78.xml><?xml version="1.0" encoding="utf-8"?>
<p:tagLst xmlns:p="http://schemas.openxmlformats.org/presentationml/2006/main">
  <p:tag name="KSO_WM_SLIDE_ID" val="custom20205081_3"/>
  <p:tag name="KSO_WM_TEMPLATE_SUBCATEGORY" val="19"/>
  <p:tag name="KSO_WM_TEMPLATE_MASTER_TYPE" val="0"/>
  <p:tag name="KSO_WM_TEMPLATE_COLOR_TYPE" val="1"/>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5081"/>
  <p:tag name="KSO_WM_SLIDE_LAYOUT" val="a_b_l"/>
  <p:tag name="KSO_WM_SLIDE_LAYOUT_CNT" val="1_1_1"/>
  <p:tag name="KSO_WM_UNIT_SHOW_EDIT_AREA_INDICATION" val="1"/>
</p:tagLst>
</file>

<file path=ppt/tags/tag79.xml><?xml version="1.0" encoding="utf-8"?>
<p:tagLst xmlns:p="http://schemas.openxmlformats.org/presentationml/2006/main">
  <p:tag name="KSO_WM_UNIT_TABLE_BEAUTIFY" val="smartTable{7ae37738-0152-4a95-b601-b0b55f875cd9}"/>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378.7,&quot;left&quot;:44.05,&quot;top&quot;:85.55,&quot;width&quot;:143.4}"/>
</p:tagLst>
</file>

<file path=ppt/tags/tag81.xml><?xml version="1.0" encoding="utf-8"?>
<p:tagLst xmlns:p="http://schemas.openxmlformats.org/presentationml/2006/main">
  <p:tag name="KSO_WM_DIAGRAM_VIRTUALLY_FRAME" val="{&quot;height&quot;:378.7,&quot;left&quot;:44.05,&quot;top&quot;:85.55,&quot;width&quot;:143.4}"/>
  <p:tag name="KSO_WM_UNIT_PLACING_PICTURE_USER_VIEWPORT" val="{&quot;height&quot;:510.38022870708585,&quot;width&quot;:571.2594004608197}"/>
</p:tagLst>
</file>

<file path=ppt/tags/tag82.xml><?xml version="1.0" encoding="utf-8"?>
<p:tagLst xmlns:p="http://schemas.openxmlformats.org/presentationml/2006/main">
  <p:tag name="KSO_WM_DIAGRAM_VIRTUALLY_FRAME" val="{&quot;height&quot;:378.7,&quot;left&quot;:44.05,&quot;top&quot;:85.55,&quot;width&quot;:143.4}"/>
  <p:tag name="KSO_WM_UNIT_PLACING_PICTURE_USER_VIEWPORT" val="{&quot;height&quot;:510.38022870708585,&quot;width&quot;:571.2594004608197}"/>
</p:tagLst>
</file>

<file path=ppt/tags/tag83.xml><?xml version="1.0" encoding="utf-8"?>
<p:tagLst xmlns:p="http://schemas.openxmlformats.org/presentationml/2006/main">
  <p:tag name="KSO_WM_DIAGRAM_VIRTUALLY_FRAME" val="{&quot;height&quot;:378.7,&quot;left&quot;:44.05,&quot;top&quot;:85.55,&quot;width&quot;:143.4}"/>
  <p:tag name="KSO_WM_UNIT_PLACING_PICTURE_USER_VIEWPORT" val="{&quot;height&quot;:510.38022870708585,&quot;width&quot;:571.2594004608197}"/>
</p:tagLst>
</file>

<file path=ppt/tags/tag84.xml><?xml version="1.0" encoding="utf-8"?>
<p:tagLst xmlns:p="http://schemas.openxmlformats.org/presentationml/2006/main">
  <p:tag name="KSO_WM_DIAGRAM_VIRTUALLY_FRAME" val="{&quot;height&quot;:378.7,&quot;left&quot;:44.05,&quot;top&quot;:85.55,&quot;width&quot;:143.4}"/>
  <p:tag name="KSO_WM_UNIT_PLACING_PICTURE_USER_VIEWPORT" val="{&quot;height&quot;:510.38022870708585,&quot;width&quot;:571.0381535977443}"/>
</p:tagLst>
</file>

<file path=ppt/tags/tag85.xml><?xml version="1.0" encoding="utf-8"?>
<p:tagLst xmlns:p="http://schemas.openxmlformats.org/presentationml/2006/main">
  <p:tag name="KSO_WM_DIAGRAM_VIRTUALLY_FRAME" val="{&quot;height&quot;:378.7,&quot;left&quot;:44.05,&quot;top&quot;:85.55,&quot;width&quot;:143.4}"/>
</p:tagLst>
</file>

<file path=ppt/tags/tag86.xml><?xml version="1.0" encoding="utf-8"?>
<p:tagLst xmlns:p="http://schemas.openxmlformats.org/presentationml/2006/main">
  <p:tag name="KSO_WM_DIAGRAM_VIRTUALLY_FRAME" val="{&quot;height&quot;:378.7,&quot;left&quot;:44.05,&quot;top&quot;:85.55,&quot;width&quot;:143.4}"/>
</p:tagLst>
</file>

<file path=ppt/tags/tag87.xml><?xml version="1.0" encoding="utf-8"?>
<p:tagLst xmlns:p="http://schemas.openxmlformats.org/presentationml/2006/main">
  <p:tag name="KSO_WM_DIAGRAM_VIRTUALLY_FRAME" val="{&quot;height&quot;:378.7,&quot;left&quot;:44.05,&quot;top&quot;:85.55,&quot;width&quot;:143.4}"/>
  <p:tag name="KSO_WM_UNIT_PLACING_PICTURE_USER_VIEWPORT" val="{&quot;height&quot;:507.6320161626555,&quot;width&quot;:531.4762838353352}"/>
</p:tagLst>
</file>

<file path=ppt/tags/tag88.xml><?xml version="1.0" encoding="utf-8"?>
<p:tagLst xmlns:p="http://schemas.openxmlformats.org/presentationml/2006/main">
  <p:tag name="KSO_WM_DIAGRAM_VIRTUALLY_FRAME" val="{&quot;height&quot;:378.7,&quot;left&quot;:44.05,&quot;top&quot;:85.55,&quot;width&quot;:143.4}"/>
  <p:tag name="KSO_WM_UNIT_PLACING_PICTURE_USER_VIEWPORT" val="{&quot;height&quot;:507.6320161626555,&quot;width&quot;:531.4762838353352}"/>
</p:tagLst>
</file>

<file path=ppt/tags/tag89.xml><?xml version="1.0" encoding="utf-8"?>
<p:tagLst xmlns:p="http://schemas.openxmlformats.org/presentationml/2006/main">
  <p:tag name="KSO_WM_DIAGRAM_VIRTUALLY_FRAME" val="{&quot;height&quot;:378.7,&quot;left&quot;:44.05,&quot;top&quot;:85.55,&quot;width&quot;:143.4}"/>
  <p:tag name="KSO_WM_UNIT_PLACING_PICTURE_USER_VIEWPORT" val="{&quot;height&quot;:507.6320161626555,&quot;width&quot;:531.270444840821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378.7,&quot;left&quot;:44.05,&quot;top&quot;:85.55,&quot;width&quot;:143.4}"/>
  <p:tag name="KSO_WM_UNIT_PLACING_PICTURE_USER_VIEWPORT" val="{&quot;height&quot;:507.6320161626555,&quot;width&quot;:531.4762838353352}"/>
</p:tagLst>
</file>

<file path=ppt/tags/tag91.xml><?xml version="1.0" encoding="utf-8"?>
<p:tagLst xmlns:p="http://schemas.openxmlformats.org/presentationml/2006/main">
  <p:tag name="KSO_WM_DIAGRAM_VIRTUALLY_FRAME" val="{&quot;height&quot;:378.7,&quot;left&quot;:44.05,&quot;top&quot;:85.55,&quot;width&quot;:143.4}"/>
</p:tagLst>
</file>

<file path=ppt/tags/tag92.xml><?xml version="1.0" encoding="utf-8"?>
<p:tagLst xmlns:p="http://schemas.openxmlformats.org/presentationml/2006/main">
  <p:tag name="KSO_WM_DIAGRAM_VIRTUALLY_FRAME" val="{&quot;height&quot;:378.7,&quot;left&quot;:44.05,&quot;top&quot;:85.55,&quot;width&quot;:143.4}"/>
</p:tagLst>
</file>

<file path=ppt/tags/tag93.xml><?xml version="1.0" encoding="utf-8"?>
<p:tagLst xmlns:p="http://schemas.openxmlformats.org/presentationml/2006/main">
  <p:tag name="KSO_WM_DIAGRAM_VIRTUALLY_FRAME" val="{&quot;height&quot;:378.7,&quot;left&quot;:44.05,&quot;top&quot;:85.55,&quot;width&quot;:143.4}"/>
  <p:tag name="KSO_WM_UNIT_PLACING_PICTURE_USER_VIEWPORT" val="{&quot;height&quot;:505.89272199153083,&quot;width&quot;:529.3402004603621}"/>
</p:tagLst>
</file>

<file path=ppt/tags/tag94.xml><?xml version="1.0" encoding="utf-8"?>
<p:tagLst xmlns:p="http://schemas.openxmlformats.org/presentationml/2006/main">
  <p:tag name="KSO_WM_DIAGRAM_VIRTUALLY_FRAME" val="{&quot;height&quot;:378.7,&quot;left&quot;:44.05,&quot;top&quot;:85.55,&quot;width&quot;:143.4}"/>
  <p:tag name="KSO_WM_UNIT_PLACING_PICTURE_USER_VIEWPORT" val="{&quot;height&quot;:505.89272199153083,&quot;width&quot;:529.3402004603621}"/>
</p:tagLst>
</file>

<file path=ppt/tags/tag95.xml><?xml version="1.0" encoding="utf-8"?>
<p:tagLst xmlns:p="http://schemas.openxmlformats.org/presentationml/2006/main">
  <p:tag name="KSO_WM_DIAGRAM_VIRTUALLY_FRAME" val="{&quot;height&quot;:378.7,&quot;left&quot;:44.05,&quot;top&quot;:85.55,&quot;width&quot;:143.4}"/>
  <p:tag name="KSO_WM_UNIT_PLACING_PICTURE_USER_VIEWPORT" val="{&quot;height&quot;:505.89272199153083,&quot;width&quot;:529.1351887638244}"/>
</p:tagLst>
</file>

<file path=ppt/tags/tag96.xml><?xml version="1.0" encoding="utf-8"?>
<p:tagLst xmlns:p="http://schemas.openxmlformats.org/presentationml/2006/main">
  <p:tag name="KSO_WM_DIAGRAM_VIRTUALLY_FRAME" val="{&quot;height&quot;:378.7,&quot;left&quot;:44.05,&quot;top&quot;:85.55,&quot;width&quot;:143.4}"/>
  <p:tag name="KSO_WM_UNIT_PLACING_PICTURE_USER_VIEWPORT" val="{&quot;height&quot;:505.89272199153083,&quot;width&quot;:529.3402004603621}"/>
</p:tagLst>
</file>

<file path=ppt/tags/tag97.xml><?xml version="1.0" encoding="utf-8"?>
<p:tagLst xmlns:p="http://schemas.openxmlformats.org/presentationml/2006/main">
  <p:tag name="KSO_WM_DIAGRAM_VIRTUALLY_FRAME" val="{&quot;height&quot;:378.7,&quot;left&quot;:44.05,&quot;top&quot;:85.55,&quot;width&quot;:143.4}"/>
</p:tagLst>
</file>

<file path=ppt/tags/tag98.xml><?xml version="1.0" encoding="utf-8"?>
<p:tagLst xmlns:p="http://schemas.openxmlformats.org/presentationml/2006/main">
  <p:tag name="KSO_WM_DIAGRAM_VIRTUALLY_FRAME" val="{&quot;height&quot;:378.7,&quot;left&quot;:44.05,&quot;top&quot;:85.55,&quot;width&quot;:143.4}"/>
</p:tagLst>
</file>

<file path=ppt/tags/tag99.xml><?xml version="1.0" encoding="utf-8"?>
<p:tagLst xmlns:p="http://schemas.openxmlformats.org/presentationml/2006/main">
  <p:tag name="KSO_WM_DIAGRAM_VIRTUALLY_FRAME" val="{&quot;height&quot;:378.7,&quot;left&quot;:44.05,&quot;top&quot;:85.55,&quot;width&quot;:143.4}"/>
  <p:tag name="KSO_WM_UNIT_PLACING_PICTURE_USER_VIEWPORT" val="{&quot;height&quot;:511.80545275886163,&quot;width&quot;:535.8952026013453}"/>
</p:tagLst>
</file>

<file path=ppt/theme/theme1.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14207</Words>
  <Application>WPS 演示</Application>
  <PresentationFormat>宽屏</PresentationFormat>
  <Paragraphs>787</Paragraphs>
  <Slides>26</Slides>
  <Notes>25</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26</vt:i4>
      </vt:variant>
    </vt:vector>
  </HeadingPairs>
  <TitlesOfParts>
    <vt:vector size="44" baseType="lpstr">
      <vt:lpstr>Arial</vt:lpstr>
      <vt:lpstr>宋体</vt:lpstr>
      <vt:lpstr>Wingdings</vt:lpstr>
      <vt:lpstr>微软雅黑</vt:lpstr>
      <vt:lpstr>Wingdings</vt:lpstr>
      <vt:lpstr>Calibri</vt:lpstr>
      <vt:lpstr>Times New Roman</vt:lpstr>
      <vt:lpstr>Calibri</vt:lpstr>
      <vt:lpstr>等线</vt:lpstr>
      <vt:lpstr>Arial Unicode MS</vt:lpstr>
      <vt:lpstr>-apple-system</vt:lpstr>
      <vt:lpstr>Segoe Print</vt:lpstr>
      <vt:lpstr>Bradley Hand</vt:lpstr>
      <vt:lpstr>Bradley Hand ITC</vt:lpstr>
      <vt:lpstr>AkayaKanadaka</vt:lpstr>
      <vt:lpstr>Yu Gothic UI</vt:lpstr>
      <vt:lpstr>Office 主题</vt:lpstr>
      <vt:lpstr>1_Office 主题​​</vt:lpstr>
      <vt:lpstr>The multi-demand networks  contribute to math academic performance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ROBOT ICE</dc:creator>
  <cp:lastModifiedBy>亚总美如画</cp:lastModifiedBy>
  <cp:revision>5450</cp:revision>
  <cp:lastPrinted>2019-02-20T12:50:00Z</cp:lastPrinted>
  <dcterms:created xsi:type="dcterms:W3CDTF">2016-11-06T16:53:00Z</dcterms:created>
  <dcterms:modified xsi:type="dcterms:W3CDTF">2024-12-03T04:27:00Z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2052-11.1.0.11757</vt:lpwstr>
  </property>
  <property fmtid="{D5CDD505-2E9C-101B-9397-08002B2CF9AE}" pid="3" name="ICV">
    <vt:lpwstr>6FD2832E83644087AA6CB42E053DAFD5</vt:lpwstr>
  </property>
</Properties>
</file>